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1.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6.xml" ContentType="application/vnd.openxmlformats-officedocument.presentationml.notesSlide+xml"/>
  <Override PartName="/ppt/notesSlides/notesSlide2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handoutMasterIdLst>
    <p:handoutMasterId r:id="rId31"/>
  </p:handoutMasterIdLst>
  <p:sldIdLst>
    <p:sldId id="283" r:id="rId2"/>
    <p:sldId id="276" r:id="rId3"/>
    <p:sldId id="257" r:id="rId4"/>
    <p:sldId id="292" r:id="rId5"/>
    <p:sldId id="293" r:id="rId6"/>
    <p:sldId id="294" r:id="rId7"/>
    <p:sldId id="301" r:id="rId8"/>
    <p:sldId id="295" r:id="rId9"/>
    <p:sldId id="296" r:id="rId10"/>
    <p:sldId id="297" r:id="rId11"/>
    <p:sldId id="298" r:id="rId12"/>
    <p:sldId id="299" r:id="rId13"/>
    <p:sldId id="260" r:id="rId14"/>
    <p:sldId id="261" r:id="rId15"/>
    <p:sldId id="303" r:id="rId16"/>
    <p:sldId id="262" r:id="rId17"/>
    <p:sldId id="304" r:id="rId18"/>
    <p:sldId id="263" r:id="rId19"/>
    <p:sldId id="302" r:id="rId20"/>
    <p:sldId id="277" r:id="rId21"/>
    <p:sldId id="305" r:id="rId22"/>
    <p:sldId id="306" r:id="rId23"/>
    <p:sldId id="307" r:id="rId24"/>
    <p:sldId id="278" r:id="rId25"/>
    <p:sldId id="279" r:id="rId26"/>
    <p:sldId id="280" r:id="rId27"/>
    <p:sldId id="289" r:id="rId28"/>
    <p:sldId id="308" r:id="rId29"/>
  </p:sldIdLst>
  <p:sldSz cx="9144000" cy="6858000" type="screen4x3"/>
  <p:notesSz cx="6815138" cy="9944100"/>
  <p:defaultTex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4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185" autoAdjust="0"/>
  </p:normalViewPr>
  <p:slideViewPr>
    <p:cSldViewPr>
      <p:cViewPr varScale="1">
        <p:scale>
          <a:sx n="66" d="100"/>
          <a:sy n="66" d="100"/>
        </p:scale>
        <p:origin x="121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022" y="-90"/>
      </p:cViewPr>
      <p:guideLst>
        <p:guide orient="horz" pos="3132"/>
        <p:guide pos="214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52435" cy="496730"/>
          </a:xfrm>
          <a:prstGeom prst="rect">
            <a:avLst/>
          </a:prstGeom>
        </p:spPr>
        <p:txBody>
          <a:bodyPr vert="horz" lIns="91138" tIns="45569" rIns="91138" bIns="45569"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sz="quarter" idx="1"/>
          </p:nvPr>
        </p:nvSpPr>
        <p:spPr>
          <a:xfrm>
            <a:off x="3861121" y="1"/>
            <a:ext cx="2952434" cy="496730"/>
          </a:xfrm>
          <a:prstGeom prst="rect">
            <a:avLst/>
          </a:prstGeom>
        </p:spPr>
        <p:txBody>
          <a:bodyPr vert="horz" lIns="91138" tIns="45569" rIns="91138" bIns="45569" rtlCol="0"/>
          <a:lstStyle>
            <a:lvl1pPr algn="r" fontAlgn="auto">
              <a:spcBef>
                <a:spcPts val="0"/>
              </a:spcBef>
              <a:spcAft>
                <a:spcPts val="0"/>
              </a:spcAft>
              <a:defRPr sz="1200">
                <a:latin typeface="+mn-lt"/>
              </a:defRPr>
            </a:lvl1pPr>
          </a:lstStyle>
          <a:p>
            <a:pPr>
              <a:defRPr/>
            </a:pPr>
            <a:fld id="{15CB9832-9B19-480D-8331-B9DE9F5163FE}" type="datetimeFigureOut">
              <a:rPr lang="ru-RU"/>
              <a:pPr>
                <a:defRPr/>
              </a:pPr>
              <a:t>02.03.2021</a:t>
            </a:fld>
            <a:endParaRPr lang="ru-RU"/>
          </a:p>
        </p:txBody>
      </p:sp>
      <p:sp>
        <p:nvSpPr>
          <p:cNvPr id="4" name="Нижний колонтитул 3"/>
          <p:cNvSpPr>
            <a:spLocks noGrp="1"/>
          </p:cNvSpPr>
          <p:nvPr>
            <p:ph type="ftr" sz="quarter" idx="2"/>
          </p:nvPr>
        </p:nvSpPr>
        <p:spPr>
          <a:xfrm>
            <a:off x="0" y="9445789"/>
            <a:ext cx="2952435" cy="496730"/>
          </a:xfrm>
          <a:prstGeom prst="rect">
            <a:avLst/>
          </a:prstGeom>
        </p:spPr>
        <p:txBody>
          <a:bodyPr vert="horz" lIns="91138" tIns="45569" rIns="91138" bIns="45569" rtlCol="0" anchor="b"/>
          <a:lstStyle>
            <a:lvl1pPr algn="l" fontAlgn="auto">
              <a:spcBef>
                <a:spcPts val="0"/>
              </a:spcBef>
              <a:spcAft>
                <a:spcPts val="0"/>
              </a:spcAft>
              <a:defRPr sz="1200">
                <a:latin typeface="+mn-lt"/>
              </a:defRPr>
            </a:lvl1pPr>
          </a:lstStyle>
          <a:p>
            <a:pPr>
              <a:defRPr/>
            </a:pPr>
            <a:endParaRPr lang="ru-RU"/>
          </a:p>
        </p:txBody>
      </p:sp>
      <p:sp>
        <p:nvSpPr>
          <p:cNvPr id="5" name="Номер слайда 4"/>
          <p:cNvSpPr>
            <a:spLocks noGrp="1"/>
          </p:cNvSpPr>
          <p:nvPr>
            <p:ph type="sldNum" sz="quarter" idx="3"/>
          </p:nvPr>
        </p:nvSpPr>
        <p:spPr>
          <a:xfrm>
            <a:off x="3861121" y="9445789"/>
            <a:ext cx="2952434" cy="496730"/>
          </a:xfrm>
          <a:prstGeom prst="rect">
            <a:avLst/>
          </a:prstGeom>
        </p:spPr>
        <p:txBody>
          <a:bodyPr vert="horz" lIns="91138" tIns="45569" rIns="91138" bIns="45569" rtlCol="0" anchor="b"/>
          <a:lstStyle>
            <a:lvl1pPr algn="r" fontAlgn="auto">
              <a:spcBef>
                <a:spcPts val="0"/>
              </a:spcBef>
              <a:spcAft>
                <a:spcPts val="0"/>
              </a:spcAft>
              <a:defRPr sz="1200">
                <a:latin typeface="+mn-lt"/>
              </a:defRPr>
            </a:lvl1pPr>
          </a:lstStyle>
          <a:p>
            <a:pPr>
              <a:defRPr/>
            </a:pPr>
            <a:fld id="{229F2F4B-E82C-4AB0-85D2-620B6CC3FC4B}" type="slidenum">
              <a:rPr lang="ru-RU"/>
              <a:pPr>
                <a:defRPr/>
              </a:pPr>
              <a:t>‹#›</a:t>
            </a:fld>
            <a:endParaRPr lang="ru-RU"/>
          </a:p>
        </p:txBody>
      </p:sp>
    </p:spTree>
    <p:extLst>
      <p:ext uri="{BB962C8B-B14F-4D97-AF65-F5344CB8AC3E}">
        <p14:creationId xmlns:p14="http://schemas.microsoft.com/office/powerpoint/2010/main" val="2411620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52435" cy="496730"/>
          </a:xfrm>
          <a:prstGeom prst="rect">
            <a:avLst/>
          </a:prstGeom>
        </p:spPr>
        <p:txBody>
          <a:bodyPr vert="horz" lIns="91138" tIns="45569" rIns="91138" bIns="45569"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61121" y="1"/>
            <a:ext cx="2952434" cy="496730"/>
          </a:xfrm>
          <a:prstGeom prst="rect">
            <a:avLst/>
          </a:prstGeom>
        </p:spPr>
        <p:txBody>
          <a:bodyPr vert="horz" lIns="91138" tIns="45569" rIns="91138" bIns="45569" rtlCol="0"/>
          <a:lstStyle>
            <a:lvl1pPr algn="r" fontAlgn="auto">
              <a:spcBef>
                <a:spcPts val="0"/>
              </a:spcBef>
              <a:spcAft>
                <a:spcPts val="0"/>
              </a:spcAft>
              <a:defRPr sz="1200">
                <a:latin typeface="+mn-lt"/>
              </a:defRPr>
            </a:lvl1pPr>
          </a:lstStyle>
          <a:p>
            <a:pPr>
              <a:defRPr/>
            </a:pPr>
            <a:fld id="{21595795-66E7-4C00-8A4B-EBEE5FFE9BBD}" type="datetimeFigureOut">
              <a:rPr lang="ru-RU"/>
              <a:pPr>
                <a:defRPr/>
              </a:pPr>
              <a:t>02.03.2021</a:t>
            </a:fld>
            <a:endParaRPr lang="ru-RU"/>
          </a:p>
        </p:txBody>
      </p:sp>
      <p:sp>
        <p:nvSpPr>
          <p:cNvPr id="4" name="Образ слайда 3"/>
          <p:cNvSpPr>
            <a:spLocks noGrp="1" noRot="1" noChangeAspect="1"/>
          </p:cNvSpPr>
          <p:nvPr>
            <p:ph type="sldImg" idx="2"/>
          </p:nvPr>
        </p:nvSpPr>
        <p:spPr>
          <a:xfrm>
            <a:off x="920750" y="744538"/>
            <a:ext cx="4975225" cy="3730625"/>
          </a:xfrm>
          <a:prstGeom prst="rect">
            <a:avLst/>
          </a:prstGeom>
          <a:noFill/>
          <a:ln w="12700">
            <a:solidFill>
              <a:prstClr val="black"/>
            </a:solidFill>
          </a:ln>
        </p:spPr>
        <p:txBody>
          <a:bodyPr vert="horz" lIns="91138" tIns="45569" rIns="91138" bIns="45569" rtlCol="0" anchor="ctr"/>
          <a:lstStyle/>
          <a:p>
            <a:pPr lvl="0"/>
            <a:endParaRPr lang="ru-RU" noProof="0"/>
          </a:p>
        </p:txBody>
      </p:sp>
      <p:sp>
        <p:nvSpPr>
          <p:cNvPr id="5" name="Заметки 4"/>
          <p:cNvSpPr>
            <a:spLocks noGrp="1"/>
          </p:cNvSpPr>
          <p:nvPr>
            <p:ph type="body" sz="quarter" idx="3"/>
          </p:nvPr>
        </p:nvSpPr>
        <p:spPr>
          <a:xfrm>
            <a:off x="682306" y="4723685"/>
            <a:ext cx="5452110" cy="4475320"/>
          </a:xfrm>
          <a:prstGeom prst="rect">
            <a:avLst/>
          </a:prstGeom>
        </p:spPr>
        <p:txBody>
          <a:bodyPr vert="horz" lIns="91138" tIns="45569" rIns="91138" bIns="45569"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9445789"/>
            <a:ext cx="2952435" cy="496730"/>
          </a:xfrm>
          <a:prstGeom prst="rect">
            <a:avLst/>
          </a:prstGeom>
        </p:spPr>
        <p:txBody>
          <a:bodyPr vert="horz" lIns="91138" tIns="45569" rIns="91138" bIns="45569"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61121" y="9445789"/>
            <a:ext cx="2952434" cy="496730"/>
          </a:xfrm>
          <a:prstGeom prst="rect">
            <a:avLst/>
          </a:prstGeom>
        </p:spPr>
        <p:txBody>
          <a:bodyPr vert="horz" lIns="91138" tIns="45569" rIns="91138" bIns="45569" rtlCol="0" anchor="b"/>
          <a:lstStyle>
            <a:lvl1pPr algn="r" fontAlgn="auto">
              <a:spcBef>
                <a:spcPts val="0"/>
              </a:spcBef>
              <a:spcAft>
                <a:spcPts val="0"/>
              </a:spcAft>
              <a:defRPr sz="1200">
                <a:latin typeface="+mn-lt"/>
              </a:defRPr>
            </a:lvl1pPr>
          </a:lstStyle>
          <a:p>
            <a:pPr>
              <a:defRPr/>
            </a:pPr>
            <a:fld id="{270F76E3-B751-4BF4-A5A7-5255E2FC9985}" type="slidenum">
              <a:rPr lang="ru-RU"/>
              <a:pPr>
                <a:defRPr/>
              </a:pPr>
              <a:t>‹#›</a:t>
            </a:fld>
            <a:endParaRPr lang="ru-RU"/>
          </a:p>
        </p:txBody>
      </p:sp>
    </p:spTree>
    <p:extLst>
      <p:ext uri="{BB962C8B-B14F-4D97-AF65-F5344CB8AC3E}">
        <p14:creationId xmlns:p14="http://schemas.microsoft.com/office/powerpoint/2010/main" val="3413464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travel-in-time.org/puteshestviya-vo-vremeni/drevniy-kitay-ego-istoriya-religiya-kultura/"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travel-in-time.org/istoriya-izobreteniy/kto-izobrel-kompas/"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travel-in-time.org/puteshestviya-vo-vremeni/drevniy-kitay-ego-istoriya-religiya-kultura/"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travel-in-time.org/istoriya-izobreteniy/kto-izobrel-kompas/"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travel-in-time.org/puteshestviya-vo-vremeni/drevniy-kitay-ego-istoriya-religiya-kultura/"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travel-in-time.org/istoriya-izobreteniy/kto-izobrel-kompas/"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a:solidFill>
                  <a:schemeClr val="tx1"/>
                </a:solidFill>
                <a:effectLst/>
                <a:latin typeface="+mn-lt"/>
                <a:ea typeface="+mn-ea"/>
                <a:cs typeface="+mn-cs"/>
              </a:rPr>
              <a:t>Good afternoon, dear friends. Today we continue to study our discipline</a:t>
            </a:r>
            <a:r>
              <a:rPr lang="ru-RU" sz="1200" b="0" i="0" kern="1200" dirty="0">
                <a:solidFill>
                  <a:schemeClr val="tx1"/>
                </a:solidFill>
                <a:effectLst/>
                <a:latin typeface="+mn-lt"/>
                <a:ea typeface="+mn-ea"/>
                <a:cs typeface="+mn-cs"/>
              </a:rPr>
              <a:t> «</a:t>
            </a:r>
            <a:r>
              <a:rPr lang="en-US" sz="1200" b="1" dirty="0">
                <a:latin typeface="Times New Roman" pitchFamily="18" charset="0"/>
                <a:cs typeface="Times New Roman" pitchFamily="18" charset="0"/>
              </a:rPr>
              <a:t>SOCIAL AND COMMUNICATIVE TECHNOLOGIES IN PROFESSIONAL ACTIVITIES</a:t>
            </a:r>
            <a:r>
              <a:rPr lang="ru-RU" sz="1200" b="1" dirty="0">
                <a:latin typeface="Times New Roman" pitchFamily="18" charset="0"/>
                <a:cs typeface="Times New Roman" pitchFamily="18" charset="0"/>
              </a:rPr>
              <a:t>»</a:t>
            </a:r>
            <a:r>
              <a:rPr lang="en-US" sz="1200" b="0" i="0" kern="1200" dirty="0">
                <a:solidFill>
                  <a:schemeClr val="tx1"/>
                </a:solidFill>
                <a:effectLst/>
                <a:latin typeface="+mn-lt"/>
                <a:ea typeface="+mn-ea"/>
                <a:cs typeface="+mn-cs"/>
              </a:rPr>
              <a:t>.</a:t>
            </a:r>
            <a:r>
              <a:rPr lang="ru-RU"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And today we will consider the topic number 2</a:t>
            </a:r>
            <a:r>
              <a:rPr lang="ru-RU" sz="1200" b="0" i="0" kern="1200" dirty="0">
                <a:solidFill>
                  <a:schemeClr val="tx1"/>
                </a:solidFill>
                <a:effectLst/>
                <a:latin typeface="+mn-lt"/>
                <a:ea typeface="+mn-ea"/>
                <a:cs typeface="+mn-cs"/>
              </a:rPr>
              <a:t> «</a:t>
            </a:r>
            <a:r>
              <a:rPr lang="ru-RU" sz="1200" dirty="0">
                <a:latin typeface="Times New Roman" pitchFamily="18" charset="0"/>
                <a:cs typeface="Times New Roman" pitchFamily="18" charset="0"/>
              </a:rPr>
              <a:t>С</a:t>
            </a:r>
            <a:r>
              <a:rPr lang="en-US" sz="1200" dirty="0" err="1">
                <a:latin typeface="Times New Roman" pitchFamily="18" charset="0"/>
                <a:cs typeface="Times New Roman" pitchFamily="18" charset="0"/>
              </a:rPr>
              <a:t>ommunications</a:t>
            </a:r>
            <a:r>
              <a:rPr lang="en-US" sz="1200" dirty="0">
                <a:latin typeface="Times New Roman" pitchFamily="18" charset="0"/>
                <a:cs typeface="Times New Roman" pitchFamily="18" charset="0"/>
              </a:rPr>
              <a:t> typology</a:t>
            </a:r>
            <a:r>
              <a:rPr lang="ru-RU" sz="1200" dirty="0">
                <a:latin typeface="Times New Roman" pitchFamily="18" charset="0"/>
                <a:cs typeface="Times New Roman" pitchFamily="18" charset="0"/>
              </a:rPr>
              <a:t>»</a:t>
            </a:r>
            <a:r>
              <a:rPr lang="en-US" sz="1200" b="0" i="0" kern="1200" dirty="0">
                <a:solidFill>
                  <a:schemeClr val="tx1"/>
                </a:solidFill>
                <a:effectLst/>
                <a:latin typeface="+mn-lt"/>
                <a:ea typeface="+mn-ea"/>
                <a:cs typeface="+mn-cs"/>
              </a:rPr>
              <a:t>.
</a:t>
            </a:r>
            <a:endParaRPr lang="ru-RU" dirty="0"/>
          </a:p>
        </p:txBody>
      </p:sp>
      <p:sp>
        <p:nvSpPr>
          <p:cNvPr id="4" name="Номер слайда 3"/>
          <p:cNvSpPr>
            <a:spLocks noGrp="1"/>
          </p:cNvSpPr>
          <p:nvPr>
            <p:ph type="sldNum" sz="quarter" idx="5"/>
          </p:nvPr>
        </p:nvSpPr>
        <p:spPr/>
        <p:txBody>
          <a:bodyPr/>
          <a:lstStyle/>
          <a:p>
            <a:pPr>
              <a:defRPr/>
            </a:pPr>
            <a:fld id="{270F76E3-B751-4BF4-A5A7-5255E2FC9985}" type="slidenum">
              <a:rPr lang="ru-RU" smtClean="0"/>
              <a:pPr>
                <a:defRPr/>
              </a:pPr>
              <a:t>1</a:t>
            </a:fld>
            <a:endParaRPr lang="ru-RU"/>
          </a:p>
        </p:txBody>
      </p:sp>
    </p:spTree>
    <p:extLst>
      <p:ext uri="{BB962C8B-B14F-4D97-AF65-F5344CB8AC3E}">
        <p14:creationId xmlns:p14="http://schemas.microsoft.com/office/powerpoint/2010/main" val="35652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None/>
            </a:pPr>
            <a:r>
              <a:rPr lang="ru-RU" sz="1200" b="1" dirty="0"/>
              <a:t>4. </a:t>
            </a:r>
            <a:r>
              <a:rPr lang="ru-RU" sz="1200" b="1" dirty="0" err="1"/>
              <a:t>Паралингвисгический</a:t>
            </a:r>
            <a:r>
              <a:rPr lang="ru-RU" sz="1200" b="1" dirty="0"/>
              <a:t> уровень - </a:t>
            </a:r>
            <a:r>
              <a:rPr lang="ru-RU" sz="1200" dirty="0"/>
              <a:t>передача информации говорящим невербальными средствами, например мимика, жесты.</a:t>
            </a:r>
          </a:p>
          <a:p>
            <a:pPr marL="0" indent="0">
              <a:buNone/>
            </a:pPr>
            <a:r>
              <a:rPr lang="ru-RU" sz="1200" b="1" dirty="0"/>
              <a:t>5. Синтетический </a:t>
            </a:r>
            <a:r>
              <a:rPr lang="ru-RU" sz="1200" dirty="0"/>
              <a:t>(передача информации с помощью устойчивых конструктов, объединяющих элементы перечисленных выше уровней). </a:t>
            </a:r>
          </a:p>
          <a:p>
            <a:endParaRPr lang="ru-RU" dirty="0"/>
          </a:p>
        </p:txBody>
      </p:sp>
      <p:sp>
        <p:nvSpPr>
          <p:cNvPr id="4" name="Номер слайда 3"/>
          <p:cNvSpPr>
            <a:spLocks noGrp="1"/>
          </p:cNvSpPr>
          <p:nvPr>
            <p:ph type="sldNum" sz="quarter" idx="5"/>
          </p:nvPr>
        </p:nvSpPr>
        <p:spPr/>
        <p:txBody>
          <a:bodyPr/>
          <a:lstStyle/>
          <a:p>
            <a:pPr>
              <a:defRPr/>
            </a:pPr>
            <a:fld id="{270F76E3-B751-4BF4-A5A7-5255E2FC9985}" type="slidenum">
              <a:rPr lang="ru-RU" smtClean="0"/>
              <a:pPr>
                <a:defRPr/>
              </a:pPr>
              <a:t>11</a:t>
            </a:fld>
            <a:endParaRPr lang="ru-RU"/>
          </a:p>
        </p:txBody>
      </p:sp>
    </p:spTree>
    <p:extLst>
      <p:ext uri="{BB962C8B-B14F-4D97-AF65-F5344CB8AC3E}">
        <p14:creationId xmlns:p14="http://schemas.microsoft.com/office/powerpoint/2010/main" val="3613092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None/>
            </a:pPr>
            <a:r>
              <a:rPr lang="ru-RU" sz="1200" dirty="0"/>
              <a:t>По количеству участников коммуникация делится на: </a:t>
            </a:r>
          </a:p>
          <a:p>
            <a:r>
              <a:rPr lang="ru-RU" sz="1200" b="1" dirty="0"/>
              <a:t>межличностную </a:t>
            </a:r>
            <a:r>
              <a:rPr lang="ru-RU" sz="1200" dirty="0"/>
              <a:t>(коммуникантом является один человек), </a:t>
            </a:r>
          </a:p>
          <a:p>
            <a:r>
              <a:rPr lang="ru-RU" sz="1200" b="1" dirty="0"/>
              <a:t>групповую</a:t>
            </a:r>
            <a:r>
              <a:rPr lang="ru-RU" sz="1200" dirty="0"/>
              <a:t> (коммуникантами является небольшая аудитория численностью не более 10 человек) </a:t>
            </a:r>
          </a:p>
          <a:p>
            <a:r>
              <a:rPr lang="ru-RU" sz="1200" b="1" dirty="0"/>
              <a:t>массовую</a:t>
            </a:r>
            <a:r>
              <a:rPr lang="ru-RU" sz="1200" dirty="0"/>
              <a:t> (имеет численно большую аудиторию).</a:t>
            </a:r>
          </a:p>
          <a:p>
            <a:endParaRPr lang="ru-RU" dirty="0"/>
          </a:p>
        </p:txBody>
      </p:sp>
      <p:sp>
        <p:nvSpPr>
          <p:cNvPr id="4" name="Номер слайда 3"/>
          <p:cNvSpPr>
            <a:spLocks noGrp="1"/>
          </p:cNvSpPr>
          <p:nvPr>
            <p:ph type="sldNum" sz="quarter" idx="5"/>
          </p:nvPr>
        </p:nvSpPr>
        <p:spPr/>
        <p:txBody>
          <a:bodyPr/>
          <a:lstStyle/>
          <a:p>
            <a:pPr>
              <a:defRPr/>
            </a:pPr>
            <a:fld id="{270F76E3-B751-4BF4-A5A7-5255E2FC9985}" type="slidenum">
              <a:rPr lang="ru-RU" smtClean="0"/>
              <a:pPr>
                <a:defRPr/>
              </a:pPr>
              <a:t>12</a:t>
            </a:fld>
            <a:endParaRPr lang="ru-RU"/>
          </a:p>
        </p:txBody>
      </p:sp>
    </p:spTree>
    <p:extLst>
      <p:ext uri="{BB962C8B-B14F-4D97-AF65-F5344CB8AC3E}">
        <p14:creationId xmlns:p14="http://schemas.microsoft.com/office/powerpoint/2010/main" val="1181173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На этом слайде представлены основные тапы развития коммуникации</a:t>
            </a:r>
          </a:p>
          <a:p>
            <a:r>
              <a:rPr lang="en-US" dirty="0"/>
              <a:t>This slide presents the main taps of communication development</a:t>
            </a:r>
            <a:endParaRPr lang="ru-RU"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ru-R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ru-RU" dirty="0"/>
              <a:t>Появление речи</a:t>
            </a:r>
            <a:r>
              <a:rPr lang="en-US" dirty="0"/>
              <a:t>
</a:t>
            </a:r>
            <a:r>
              <a:rPr lang="ru-RU" dirty="0"/>
              <a:t>Изобретение письменности</a:t>
            </a:r>
          </a:p>
          <a:p>
            <a:r>
              <a:rPr lang="ru-RU" dirty="0"/>
              <a:t>Изобретение книгопечатания</a:t>
            </a:r>
          </a:p>
          <a:p>
            <a:r>
              <a:rPr lang="ru-RU" dirty="0"/>
              <a:t>Изобретение электронных средств коммуникации (телефон, телеграф, радио, телевидение)</a:t>
            </a:r>
          </a:p>
          <a:p>
            <a:r>
              <a:rPr lang="ru-RU" dirty="0"/>
              <a:t>Изобретение персонального компьютера</a:t>
            </a:r>
          </a:p>
          <a:p>
            <a:endParaRPr lang="ru-RU" dirty="0"/>
          </a:p>
        </p:txBody>
      </p:sp>
      <p:sp>
        <p:nvSpPr>
          <p:cNvPr id="4" name="Номер слайда 3"/>
          <p:cNvSpPr>
            <a:spLocks noGrp="1"/>
          </p:cNvSpPr>
          <p:nvPr>
            <p:ph type="sldNum" sz="quarter" idx="5"/>
          </p:nvPr>
        </p:nvSpPr>
        <p:spPr/>
        <p:txBody>
          <a:bodyPr/>
          <a:lstStyle/>
          <a:p>
            <a:pPr>
              <a:defRPr/>
            </a:pPr>
            <a:fld id="{270F76E3-B751-4BF4-A5A7-5255E2FC9985}" type="slidenum">
              <a:rPr lang="ru-RU" smtClean="0"/>
              <a:pPr>
                <a:defRPr/>
              </a:pPr>
              <a:t>13</a:t>
            </a:fld>
            <a:endParaRPr lang="ru-RU"/>
          </a:p>
        </p:txBody>
      </p:sp>
    </p:spTree>
    <p:extLst>
      <p:ext uri="{BB962C8B-B14F-4D97-AF65-F5344CB8AC3E}">
        <p14:creationId xmlns:p14="http://schemas.microsoft.com/office/powerpoint/2010/main" val="13894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270F76E3-B751-4BF4-A5A7-5255E2FC9985}" type="slidenum">
              <a:rPr lang="ru-RU" smtClean="0"/>
              <a:pPr>
                <a:defRPr/>
              </a:pPr>
              <a:t>18</a:t>
            </a:fld>
            <a:endParaRPr lang="ru-RU"/>
          </a:p>
        </p:txBody>
      </p:sp>
    </p:spTree>
    <p:extLst>
      <p:ext uri="{BB962C8B-B14F-4D97-AF65-F5344CB8AC3E}">
        <p14:creationId xmlns:p14="http://schemas.microsoft.com/office/powerpoint/2010/main" val="753628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a:solidFill>
                  <a:schemeClr val="tx1"/>
                </a:solidFill>
                <a:effectLst/>
                <a:latin typeface="+mn-lt"/>
                <a:ea typeface="+mn-ea"/>
                <a:cs typeface="+mn-cs"/>
              </a:rPr>
              <a:t>В Китае наборные литеры появились еще в XI веке, то есть за 400 лет до Гуттенберга.</a:t>
            </a:r>
          </a:p>
          <a:p>
            <a:r>
              <a:rPr lang="en-US" dirty="0"/>
              <a:t>In China, set </a:t>
            </a:r>
            <a:r>
              <a:rPr lang="en-US" dirty="0" err="1"/>
              <a:t>litres</a:t>
            </a:r>
            <a:r>
              <a:rPr lang="en-US" dirty="0"/>
              <a:t> appeared in the 11th century, that is, 400 years before Guttenberg.</a:t>
            </a:r>
            <a:endParaRPr lang="ru-RU" dirty="0"/>
          </a:p>
          <a:p>
            <a:r>
              <a:rPr lang="en-US" dirty="0"/>
              <a:t>China is four hundred years ahead of Europe
</a:t>
            </a:r>
            <a:endParaRPr lang="ru-RU" dirty="0"/>
          </a:p>
        </p:txBody>
      </p:sp>
      <p:sp>
        <p:nvSpPr>
          <p:cNvPr id="4" name="Номер слайда 3"/>
          <p:cNvSpPr>
            <a:spLocks noGrp="1"/>
          </p:cNvSpPr>
          <p:nvPr>
            <p:ph type="sldNum" sz="quarter" idx="5"/>
          </p:nvPr>
        </p:nvSpPr>
        <p:spPr/>
        <p:txBody>
          <a:bodyPr/>
          <a:lstStyle/>
          <a:p>
            <a:pPr>
              <a:defRPr/>
            </a:pPr>
            <a:fld id="{270F76E3-B751-4BF4-A5A7-5255E2FC9985}" type="slidenum">
              <a:rPr lang="ru-RU" smtClean="0"/>
              <a:pPr>
                <a:defRPr/>
              </a:pPr>
              <a:t>20</a:t>
            </a:fld>
            <a:endParaRPr lang="ru-RU"/>
          </a:p>
        </p:txBody>
      </p:sp>
    </p:spTree>
    <p:extLst>
      <p:ext uri="{BB962C8B-B14F-4D97-AF65-F5344CB8AC3E}">
        <p14:creationId xmlns:p14="http://schemas.microsoft.com/office/powerpoint/2010/main" val="452452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dirty="0"/>
              <a:t>В то время </a:t>
            </a:r>
            <a:r>
              <a:rPr lang="ru-RU" dirty="0">
                <a:hlinkClick r:id="rId3"/>
              </a:rPr>
              <a:t>Китай</a:t>
            </a:r>
            <a:r>
              <a:rPr lang="ru-RU" dirty="0"/>
              <a:t> значительно опередил Европу в культурном развитии. Здесь на много столетий раньше научились изготавливать  фарфор, бумагу, </a:t>
            </a:r>
            <a:r>
              <a:rPr lang="ru-RU" dirty="0">
                <a:hlinkClick r:id="rId4"/>
              </a:rPr>
              <a:t>компас</a:t>
            </a:r>
            <a:r>
              <a:rPr lang="ru-RU" dirty="0"/>
              <a:t>, порох. В средневековом Китае были многочисленные и многолюдные города, существовали Академия ученых, Академия живописи, Музыкальная палата. За тысячу лет до Европы здесь начали применять наиболее удобный и доступный материал для письма — бумагу. Вначале китайцы писали на длинных полосах бумаги и свертывали свои рукописи в форме свитка или складывали подобно ширмам. Позже получили распространение четырехугольные книги из отдельных листов.</a:t>
            </a:r>
          </a:p>
        </p:txBody>
      </p:sp>
      <p:sp>
        <p:nvSpPr>
          <p:cNvPr id="4" name="Номер слайда 3"/>
          <p:cNvSpPr>
            <a:spLocks noGrp="1"/>
          </p:cNvSpPr>
          <p:nvPr>
            <p:ph type="sldNum" sz="quarter" idx="5"/>
          </p:nvPr>
        </p:nvSpPr>
        <p:spPr/>
        <p:txBody>
          <a:bodyPr/>
          <a:lstStyle/>
          <a:p>
            <a:pPr>
              <a:defRPr/>
            </a:pPr>
            <a:fld id="{270F76E3-B751-4BF4-A5A7-5255E2FC9985}" type="slidenum">
              <a:rPr lang="ru-RU" smtClean="0"/>
              <a:pPr>
                <a:defRPr/>
              </a:pPr>
              <a:t>21</a:t>
            </a:fld>
            <a:endParaRPr lang="ru-RU"/>
          </a:p>
        </p:txBody>
      </p:sp>
    </p:spTree>
    <p:extLst>
      <p:ext uri="{BB962C8B-B14F-4D97-AF65-F5344CB8AC3E}">
        <p14:creationId xmlns:p14="http://schemas.microsoft.com/office/powerpoint/2010/main" val="594751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dirty="0"/>
              <a:t>В то время </a:t>
            </a:r>
            <a:r>
              <a:rPr lang="ru-RU" dirty="0">
                <a:hlinkClick r:id="rId3"/>
              </a:rPr>
              <a:t>Китай</a:t>
            </a:r>
            <a:r>
              <a:rPr lang="ru-RU" dirty="0"/>
              <a:t> значительно опередил Европу в культурном развитии. Здесь на много столетий раньше научились изготавливать шелк, фарфор, бумагу, </a:t>
            </a:r>
            <a:r>
              <a:rPr lang="ru-RU" dirty="0">
                <a:hlinkClick r:id="rId4"/>
              </a:rPr>
              <a:t>компас</a:t>
            </a:r>
            <a:r>
              <a:rPr lang="ru-RU" dirty="0"/>
              <a:t>, порох. В средневековом Китае были многочисленные и многолюдные города, существовали Академия ученых, Академия живописи, Музыкальная палата. За тысячу лет до Европы здесь начали применять наиболее удобный и доступный материал для письма — бумагу. Вначале китайцы писали на длинных полосах бумаги и свертывали свои рукописи в форме свитка или складывали подобно ширмам. Позже получили распространение четырехугольные книги из отдельных листов.</a:t>
            </a:r>
          </a:p>
        </p:txBody>
      </p:sp>
      <p:sp>
        <p:nvSpPr>
          <p:cNvPr id="4" name="Номер слайда 3"/>
          <p:cNvSpPr>
            <a:spLocks noGrp="1"/>
          </p:cNvSpPr>
          <p:nvPr>
            <p:ph type="sldNum" sz="quarter" idx="5"/>
          </p:nvPr>
        </p:nvSpPr>
        <p:spPr/>
        <p:txBody>
          <a:bodyPr/>
          <a:lstStyle/>
          <a:p>
            <a:pPr>
              <a:defRPr/>
            </a:pPr>
            <a:fld id="{270F76E3-B751-4BF4-A5A7-5255E2FC9985}" type="slidenum">
              <a:rPr lang="ru-RU" smtClean="0"/>
              <a:pPr>
                <a:defRPr/>
              </a:pPr>
              <a:t>22</a:t>
            </a:fld>
            <a:endParaRPr lang="ru-RU"/>
          </a:p>
        </p:txBody>
      </p:sp>
    </p:spTree>
    <p:extLst>
      <p:ext uri="{BB962C8B-B14F-4D97-AF65-F5344CB8AC3E}">
        <p14:creationId xmlns:p14="http://schemas.microsoft.com/office/powerpoint/2010/main" val="3443398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dirty="0"/>
              <a:t>В то время </a:t>
            </a:r>
            <a:r>
              <a:rPr lang="ru-RU" dirty="0">
                <a:hlinkClick r:id="rId3"/>
              </a:rPr>
              <a:t>Китай</a:t>
            </a:r>
            <a:r>
              <a:rPr lang="ru-RU" dirty="0"/>
              <a:t> значительно опередил Европу в культурном развитии. Здесь на много столетий раньше научились изготавливать шелк, фарфор, бумагу, </a:t>
            </a:r>
            <a:r>
              <a:rPr lang="ru-RU" dirty="0">
                <a:hlinkClick r:id="rId4"/>
              </a:rPr>
              <a:t>компас</a:t>
            </a:r>
            <a:r>
              <a:rPr lang="ru-RU" dirty="0"/>
              <a:t>, порох. В средневековом Китае были многочисленные и многолюдные города, существовали Академия ученых, Академия живописи, Музыкальная палата. За тысячу лет до Европы здесь начали применять наиболее удобный и доступный материал для письма — бумагу. Вначале китайцы писали на длинных полосах бумаги и свертывали свои рукописи в форме свитка или складывали подобно ширмам. Позже получили распространение четырехугольные книги из отдельных листов.</a:t>
            </a:r>
          </a:p>
        </p:txBody>
      </p:sp>
      <p:sp>
        <p:nvSpPr>
          <p:cNvPr id="4" name="Номер слайда 3"/>
          <p:cNvSpPr>
            <a:spLocks noGrp="1"/>
          </p:cNvSpPr>
          <p:nvPr>
            <p:ph type="sldNum" sz="quarter" idx="5"/>
          </p:nvPr>
        </p:nvSpPr>
        <p:spPr/>
        <p:txBody>
          <a:bodyPr/>
          <a:lstStyle/>
          <a:p>
            <a:pPr>
              <a:defRPr/>
            </a:pPr>
            <a:fld id="{270F76E3-B751-4BF4-A5A7-5255E2FC9985}" type="slidenum">
              <a:rPr lang="ru-RU" smtClean="0"/>
              <a:pPr>
                <a:defRPr/>
              </a:pPr>
              <a:t>23</a:t>
            </a:fld>
            <a:endParaRPr lang="ru-RU"/>
          </a:p>
        </p:txBody>
      </p:sp>
    </p:spTree>
    <p:extLst>
      <p:ext uri="{BB962C8B-B14F-4D97-AF65-F5344CB8AC3E}">
        <p14:creationId xmlns:p14="http://schemas.microsoft.com/office/powerpoint/2010/main" val="4026752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None/>
            </a:pPr>
            <a:r>
              <a:rPr lang="ru-RU" sz="1200" b="1" dirty="0"/>
              <a:t>Промышленное производство книг привело к:</a:t>
            </a:r>
          </a:p>
          <a:p>
            <a:pPr marL="0" indent="0">
              <a:buNone/>
            </a:pPr>
            <a:r>
              <a:rPr lang="ru-RU" sz="1100" dirty="0"/>
              <a:t>1. </a:t>
            </a:r>
            <a:r>
              <a:rPr lang="ru-RU" sz="1200" dirty="0"/>
              <a:t>Быстрому росту научной и образовательной сферы общества, увеличению доли грамотного населения.</a:t>
            </a:r>
          </a:p>
          <a:p>
            <a:pPr marL="0" indent="0">
              <a:buNone/>
            </a:pPr>
            <a:r>
              <a:rPr lang="ru-RU" sz="1200" dirty="0"/>
              <a:t>2. Развитию библиотечного дела. </a:t>
            </a:r>
          </a:p>
          <a:p>
            <a:pPr marL="0" indent="0">
              <a:buNone/>
            </a:pPr>
            <a:r>
              <a:rPr lang="ru-RU" sz="1200" dirty="0"/>
              <a:t>3. Возникновению целой отрасли производства — бумажной промышленности.</a:t>
            </a:r>
          </a:p>
          <a:p>
            <a:endParaRPr lang="ru-RU" dirty="0"/>
          </a:p>
        </p:txBody>
      </p:sp>
      <p:sp>
        <p:nvSpPr>
          <p:cNvPr id="4" name="Номер слайда 3"/>
          <p:cNvSpPr>
            <a:spLocks noGrp="1"/>
          </p:cNvSpPr>
          <p:nvPr>
            <p:ph type="sldNum" sz="quarter" idx="5"/>
          </p:nvPr>
        </p:nvSpPr>
        <p:spPr/>
        <p:txBody>
          <a:bodyPr/>
          <a:lstStyle/>
          <a:p>
            <a:pPr>
              <a:defRPr/>
            </a:pPr>
            <a:fld id="{270F76E3-B751-4BF4-A5A7-5255E2FC9985}" type="slidenum">
              <a:rPr lang="ru-RU" smtClean="0"/>
              <a:pPr>
                <a:defRPr/>
              </a:pPr>
              <a:t>24</a:t>
            </a:fld>
            <a:endParaRPr lang="ru-RU"/>
          </a:p>
        </p:txBody>
      </p:sp>
    </p:spTree>
    <p:extLst>
      <p:ext uri="{BB962C8B-B14F-4D97-AF65-F5344CB8AC3E}">
        <p14:creationId xmlns:p14="http://schemas.microsoft.com/office/powerpoint/2010/main" val="2358052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lgn="just">
              <a:spcBef>
                <a:spcPts val="0"/>
              </a:spcBef>
              <a:spcAft>
                <a:spcPts val="0"/>
              </a:spcAft>
              <a:buNone/>
            </a:pPr>
            <a:r>
              <a:rPr lang="ru-RU" sz="1200" b="1" dirty="0">
                <a:latin typeface="Times New Roman"/>
                <a:ea typeface="Calibri"/>
                <a:cs typeface="Times New Roman"/>
              </a:rPr>
              <a:t>Изобретение электричества</a:t>
            </a:r>
            <a:r>
              <a:rPr lang="ru-RU" sz="1200" dirty="0">
                <a:solidFill>
                  <a:srgbClr val="000000"/>
                </a:solidFill>
                <a:latin typeface="Times New Roman"/>
                <a:ea typeface="Calibri"/>
                <a:cs typeface="Times New Roman"/>
              </a:rPr>
              <a:t>, когда создаются телефон, телеграф, радио и телевидение, способные накапливать и передавать огромные информационные массивы.</a:t>
            </a:r>
            <a:endParaRPr lang="ru-RU" sz="1000" dirty="0">
              <a:solidFill>
                <a:srgbClr val="000000"/>
              </a:solidFill>
              <a:latin typeface="Times New Roman"/>
              <a:ea typeface="Times New Roman"/>
              <a:cs typeface="Times New Roman"/>
            </a:endParaRPr>
          </a:p>
          <a:p>
            <a:pPr marL="0" indent="0" algn="just">
              <a:spcBef>
                <a:spcPts val="0"/>
              </a:spcBef>
              <a:spcAft>
                <a:spcPts val="0"/>
              </a:spcAft>
              <a:buNone/>
            </a:pPr>
            <a:r>
              <a:rPr lang="ru-RU" sz="1200" dirty="0"/>
              <a:t>Коммуникации стали осуществляться с более высокой </a:t>
            </a:r>
            <a:r>
              <a:rPr lang="ru-RU" sz="1200" b="1" i="1" dirty="0"/>
              <a:t>оперативностью</a:t>
            </a:r>
            <a:endParaRPr lang="ru-RU" sz="1200" dirty="0">
              <a:latin typeface="Times New Roman"/>
              <a:ea typeface="Times New Roman"/>
            </a:endParaRPr>
          </a:p>
          <a:p>
            <a:endParaRPr lang="ru-RU" dirty="0"/>
          </a:p>
        </p:txBody>
      </p:sp>
      <p:sp>
        <p:nvSpPr>
          <p:cNvPr id="4" name="Номер слайда 3"/>
          <p:cNvSpPr>
            <a:spLocks noGrp="1"/>
          </p:cNvSpPr>
          <p:nvPr>
            <p:ph type="sldNum" sz="quarter" idx="5"/>
          </p:nvPr>
        </p:nvSpPr>
        <p:spPr/>
        <p:txBody>
          <a:bodyPr/>
          <a:lstStyle/>
          <a:p>
            <a:pPr>
              <a:defRPr/>
            </a:pPr>
            <a:fld id="{270F76E3-B751-4BF4-A5A7-5255E2FC9985}" type="slidenum">
              <a:rPr lang="ru-RU" smtClean="0"/>
              <a:pPr>
                <a:defRPr/>
              </a:pPr>
              <a:t>25</a:t>
            </a:fld>
            <a:endParaRPr lang="ru-RU"/>
          </a:p>
        </p:txBody>
      </p:sp>
    </p:spTree>
    <p:extLst>
      <p:ext uri="{BB962C8B-B14F-4D97-AF65-F5344CB8AC3E}">
        <p14:creationId xmlns:p14="http://schemas.microsoft.com/office/powerpoint/2010/main" val="3132610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342900" indent="-342900" algn="l">
              <a:buFont typeface="Wingdings 2" pitchFamily="18" charset="2"/>
              <a:buAutoNum type="arabicPeriod"/>
              <a:defRPr/>
            </a:pPr>
            <a:endParaRPr lang="ru-RU" sz="1200" dirty="0"/>
          </a:p>
          <a:p>
            <a:pPr marL="0" indent="0" algn="l">
              <a:buFont typeface="Wingdings 2" pitchFamily="18" charset="2"/>
              <a:buNone/>
              <a:defRPr/>
            </a:pPr>
            <a:r>
              <a:rPr lang="ru-RU" sz="1200" dirty="0"/>
              <a:t>Рассмотрим основные вопросы сегодняшней темы</a:t>
            </a:r>
          </a:p>
          <a:p>
            <a:pPr marL="0" indent="0" algn="l">
              <a:buFont typeface="Wingdings 2" pitchFamily="18" charset="2"/>
              <a:buNone/>
              <a:defRPr/>
            </a:pPr>
            <a:r>
              <a:rPr lang="en-US" sz="1200" dirty="0"/>
              <a:t>Let's look at the main issues of today's topic
</a:t>
            </a:r>
            <a:endParaRPr lang="ru-RU" sz="1200" dirty="0"/>
          </a:p>
          <a:p>
            <a:pPr marL="342900" indent="-342900" algn="l">
              <a:buFont typeface="Wingdings 2" pitchFamily="18" charset="2"/>
              <a:buAutoNum type="arabicPeriod"/>
              <a:defRPr/>
            </a:pPr>
            <a:r>
              <a:rPr lang="ru-RU" sz="1200" dirty="0"/>
              <a:t>виды коммуникации. </a:t>
            </a:r>
          </a:p>
          <a:p>
            <a:pPr marL="342900" indent="-342900" algn="l">
              <a:buFont typeface="Wingdings 2" pitchFamily="18" charset="2"/>
              <a:buAutoNum type="arabicPeriod"/>
              <a:defRPr/>
            </a:pPr>
            <a:r>
              <a:rPr lang="ru-RU" sz="1200" dirty="0"/>
              <a:t>Формы коммуникации</a:t>
            </a:r>
          </a:p>
          <a:p>
            <a:pPr marL="342900" indent="-342900" algn="l">
              <a:buFont typeface="Wingdings 2" pitchFamily="18" charset="2"/>
              <a:buAutoNum type="arabicPeriod"/>
              <a:defRPr/>
            </a:pPr>
            <a:r>
              <a:rPr lang="ru-RU" sz="1200" dirty="0"/>
              <a:t>Уровни коммуникации: Личная, групповая и массовая коммуникация</a:t>
            </a:r>
          </a:p>
          <a:p>
            <a:pPr marL="0" indent="0" algn="l">
              <a:buFont typeface="Wingdings 2" pitchFamily="18" charset="2"/>
              <a:buNone/>
              <a:defRPr/>
            </a:pPr>
            <a:r>
              <a:rPr lang="en-US" sz="1200" b="0" i="0" kern="1200" dirty="0">
                <a:solidFill>
                  <a:schemeClr val="tx1"/>
                </a:solidFill>
                <a:effectLst/>
                <a:latin typeface="+mn-lt"/>
                <a:ea typeface="+mn-ea"/>
                <a:cs typeface="+mn-cs"/>
              </a:rPr>
              <a:t>In this slide you see the main questions of today's lecture
</a:t>
            </a:r>
            <a:endParaRPr lang="ru-RU" dirty="0"/>
          </a:p>
        </p:txBody>
      </p:sp>
      <p:sp>
        <p:nvSpPr>
          <p:cNvPr id="4" name="Номер слайда 3"/>
          <p:cNvSpPr>
            <a:spLocks noGrp="1"/>
          </p:cNvSpPr>
          <p:nvPr>
            <p:ph type="sldNum" sz="quarter" idx="5"/>
          </p:nvPr>
        </p:nvSpPr>
        <p:spPr/>
        <p:txBody>
          <a:bodyPr/>
          <a:lstStyle/>
          <a:p>
            <a:pPr>
              <a:defRPr/>
            </a:pPr>
            <a:fld id="{270F76E3-B751-4BF4-A5A7-5255E2FC9985}" type="slidenum">
              <a:rPr lang="ru-RU" smtClean="0"/>
              <a:pPr>
                <a:defRPr/>
              </a:pPr>
              <a:t>2</a:t>
            </a:fld>
            <a:endParaRPr lang="ru-RU"/>
          </a:p>
        </p:txBody>
      </p:sp>
    </p:spTree>
    <p:extLst>
      <p:ext uri="{BB962C8B-B14F-4D97-AF65-F5344CB8AC3E}">
        <p14:creationId xmlns:p14="http://schemas.microsoft.com/office/powerpoint/2010/main" val="3882333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dirty="0">
                <a:solidFill>
                  <a:schemeClr val="tx1"/>
                </a:solidFill>
              </a:rPr>
              <a:t>ПЯТАЯ КОММУНИКАЦИОННАЯ РЕВОЛЮЦИЯ – ИЗОБРЕТЕНИЕ ПЕРСОНАЛЬНОГО КОМПЬЮТЕРА</a:t>
            </a:r>
          </a:p>
          <a:p>
            <a:pPr indent="0" algn="just">
              <a:spcAft>
                <a:spcPts val="0"/>
              </a:spcAft>
              <a:buNone/>
            </a:pPr>
            <a:r>
              <a:rPr lang="ru-RU" dirty="0">
                <a:latin typeface="Times New Roman"/>
                <a:ea typeface="Times New Roman"/>
              </a:rPr>
              <a:t>Произвела переворот в информационной сфере общества, </a:t>
            </a:r>
            <a:r>
              <a:rPr lang="ru-RU" b="1" i="1" dirty="0">
                <a:latin typeface="Times New Roman"/>
                <a:ea typeface="Times New Roman"/>
              </a:rPr>
              <a:t>изменила психологию и практику научной, педагогической и производственной деятельности людей.</a:t>
            </a:r>
          </a:p>
          <a:p>
            <a:pPr indent="0" algn="just">
              <a:spcAft>
                <a:spcPts val="0"/>
              </a:spcAft>
              <a:buNone/>
            </a:pPr>
            <a:endParaRPr lang="ru-RU" sz="1100" b="1" i="1" dirty="0">
              <a:latin typeface="Times New Roman"/>
              <a:ea typeface="Times New Roman"/>
            </a:endParaRPr>
          </a:p>
          <a:p>
            <a:pPr indent="0" algn="just">
              <a:spcAft>
                <a:spcPts val="0"/>
              </a:spcAft>
              <a:buNone/>
            </a:pPr>
            <a:r>
              <a:rPr lang="ru-RU" dirty="0">
                <a:latin typeface="Times New Roman" panose="02020603050405020304" pitchFamily="18" charset="0"/>
                <a:cs typeface="Times New Roman" panose="02020603050405020304" pitchFamily="18" charset="0"/>
              </a:rPr>
              <a:t>Впервые за всю историю развития цивилизации человек получил высокоэффективное средство для </a:t>
            </a:r>
            <a:r>
              <a:rPr lang="ru-RU" b="1" i="1" dirty="0">
                <a:latin typeface="Times New Roman" panose="02020603050405020304" pitchFamily="18" charset="0"/>
                <a:cs typeface="Times New Roman" panose="02020603050405020304" pitchFamily="18" charset="0"/>
              </a:rPr>
              <a:t>усиления своей интеллектуальной деятельности.</a:t>
            </a:r>
            <a:endParaRPr lang="ru-RU" dirty="0">
              <a:latin typeface="Times New Roman" panose="02020603050405020304" pitchFamily="18" charset="0"/>
              <a:cs typeface="Times New Roman" panose="02020603050405020304" pitchFamily="18" charset="0"/>
            </a:endParaRPr>
          </a:p>
          <a:p>
            <a:pPr indent="0" algn="just">
              <a:spcAft>
                <a:spcPts val="0"/>
              </a:spcAft>
              <a:buNone/>
            </a:pPr>
            <a:endParaRPr lang="ru-RU" sz="1100" dirty="0">
              <a:latin typeface="Times New Roman"/>
              <a:ea typeface="Times New Roman"/>
            </a:endParaRPr>
          </a:p>
          <a:p>
            <a:endParaRPr lang="ru-RU" dirty="0"/>
          </a:p>
        </p:txBody>
      </p:sp>
      <p:sp>
        <p:nvSpPr>
          <p:cNvPr id="4" name="Номер слайда 3"/>
          <p:cNvSpPr>
            <a:spLocks noGrp="1"/>
          </p:cNvSpPr>
          <p:nvPr>
            <p:ph type="sldNum" sz="quarter" idx="5"/>
          </p:nvPr>
        </p:nvSpPr>
        <p:spPr/>
        <p:txBody>
          <a:bodyPr/>
          <a:lstStyle/>
          <a:p>
            <a:pPr>
              <a:defRPr/>
            </a:pPr>
            <a:fld id="{270F76E3-B751-4BF4-A5A7-5255E2FC9985}" type="slidenum">
              <a:rPr lang="ru-RU" smtClean="0"/>
              <a:pPr>
                <a:defRPr/>
              </a:pPr>
              <a:t>26</a:t>
            </a:fld>
            <a:endParaRPr lang="ru-RU"/>
          </a:p>
        </p:txBody>
      </p:sp>
    </p:spTree>
    <p:extLst>
      <p:ext uri="{BB962C8B-B14F-4D97-AF65-F5344CB8AC3E}">
        <p14:creationId xmlns:p14="http://schemas.microsoft.com/office/powerpoint/2010/main" val="3088963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bwMode="auto">
          <a:noFill/>
          <a:ln>
            <a:solidFill>
              <a:srgbClr val="000000"/>
            </a:solidFill>
            <a:miter lim="800000"/>
            <a:headEnd/>
            <a:tailEnd/>
          </a:ln>
        </p:spPr>
      </p:sp>
      <p:sp>
        <p:nvSpPr>
          <p:cNvPr id="36867" name="Заметки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dirty="0">
                <a:solidFill>
                  <a:schemeClr val="tx1"/>
                </a:solidFill>
              </a:rPr>
              <a:t>Topics of the reports</a:t>
            </a:r>
            <a:r>
              <a:rPr lang="ru-RU" sz="1200" dirty="0">
                <a:solidFill>
                  <a:schemeClr val="tx1"/>
                </a:solidFill>
              </a:rPr>
              <a:t>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dirty="0">
                <a:solidFill>
                  <a:schemeClr val="tx1"/>
                </a:solidFill>
              </a:rPr>
              <a:t>Choose one you like
</a:t>
            </a:r>
            <a:endParaRPr lang="ru-RU" sz="1200" dirty="0">
              <a:solidFill>
                <a:schemeClr val="tx1"/>
              </a:solidFill>
            </a:endParaRPr>
          </a:p>
          <a:p>
            <a:pPr eaLnBrk="1" hangingPunct="1">
              <a:spcBef>
                <a:spcPct val="0"/>
              </a:spcBef>
            </a:pPr>
            <a:endParaRPr lang="ru-RU" dirty="0"/>
          </a:p>
        </p:txBody>
      </p:sp>
      <p:sp>
        <p:nvSpPr>
          <p:cNvPr id="3072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30FEB4-8C3A-4B56-AB11-C24EF762CCAD}" type="slidenum">
              <a:rPr lang="ru-RU" smtClean="0"/>
              <a:pPr fontAlgn="base">
                <a:spcBef>
                  <a:spcPct val="0"/>
                </a:spcBef>
                <a:spcAft>
                  <a:spcPct val="0"/>
                </a:spcAft>
                <a:defRPr/>
              </a:pPr>
              <a:t>27</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bwMode="auto">
          <a:noFill/>
          <a:ln>
            <a:solidFill>
              <a:srgbClr val="000000"/>
            </a:solidFill>
            <a:miter lim="800000"/>
            <a:headEnd/>
            <a:tailEnd/>
          </a:ln>
        </p:spPr>
      </p:sp>
      <p:sp>
        <p:nvSpPr>
          <p:cNvPr id="3686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a:p>
        </p:txBody>
      </p:sp>
      <p:sp>
        <p:nvSpPr>
          <p:cNvPr id="3072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30FEB4-8C3A-4B56-AB11-C24EF762CCAD}" type="slidenum">
              <a:rPr lang="ru-RU" smtClean="0"/>
              <a:pPr fontAlgn="base">
                <a:spcBef>
                  <a:spcPct val="0"/>
                </a:spcBef>
                <a:spcAft>
                  <a:spcPct val="0"/>
                </a:spcAft>
                <a:defRPr/>
              </a:pPr>
              <a:t>28</a:t>
            </a:fld>
            <a:endParaRPr lang="ru-RU"/>
          </a:p>
        </p:txBody>
      </p:sp>
    </p:spTree>
    <p:extLst>
      <p:ext uri="{BB962C8B-B14F-4D97-AF65-F5344CB8AC3E}">
        <p14:creationId xmlns:p14="http://schemas.microsoft.com/office/powerpoint/2010/main" val="3077817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eaLnBrk="1" hangingPunct="1"/>
            <a:r>
              <a:rPr lang="en-US" sz="1200" b="0" i="0" kern="1200" dirty="0">
                <a:solidFill>
                  <a:schemeClr val="tx1"/>
                </a:solidFill>
                <a:effectLst/>
                <a:latin typeface="+mn-lt"/>
                <a:ea typeface="+mn-ea"/>
                <a:cs typeface="+mn-cs"/>
              </a:rPr>
              <a:t>So let's look at the main types of communications.
</a:t>
            </a:r>
            <a:endParaRPr lang="ru-RU" sz="1200" b="0" i="0" kern="1200" dirty="0">
              <a:solidFill>
                <a:schemeClr val="tx1"/>
              </a:solidFill>
              <a:effectLst/>
              <a:latin typeface="+mn-lt"/>
              <a:ea typeface="+mn-ea"/>
              <a:cs typeface="+mn-cs"/>
            </a:endParaRPr>
          </a:p>
          <a:p>
            <a:pPr eaLnBrk="1" hangingPunct="1"/>
            <a:r>
              <a:rPr lang="ru-RU" sz="1200" b="0" i="0" kern="1200" dirty="0">
                <a:solidFill>
                  <a:schemeClr val="tx1"/>
                </a:solidFill>
                <a:effectLst/>
                <a:latin typeface="+mn-lt"/>
                <a:ea typeface="+mn-ea"/>
                <a:cs typeface="+mn-cs"/>
              </a:rPr>
              <a:t>На этом слайде представлены понятия </a:t>
            </a:r>
          </a:p>
          <a:p>
            <a:pPr eaLnBrk="1" hangingPunct="1"/>
            <a:r>
              <a:rPr lang="en-US" sz="1200" b="0" i="0" kern="1200" dirty="0">
                <a:solidFill>
                  <a:schemeClr val="tx1"/>
                </a:solidFill>
                <a:effectLst/>
                <a:latin typeface="+mn-lt"/>
                <a:ea typeface="+mn-ea"/>
                <a:cs typeface="+mn-cs"/>
              </a:rPr>
              <a:t>This slide presents concepts 
</a:t>
            </a:r>
            <a:endParaRPr lang="en-US" b="1" dirty="0"/>
          </a:p>
          <a:p>
            <a:pPr eaLnBrk="1" hangingPunct="1"/>
            <a:r>
              <a:rPr lang="en-US" b="1" dirty="0"/>
              <a:t>Verbal communication </a:t>
            </a:r>
            <a:r>
              <a:rPr lang="ru-RU" dirty="0"/>
              <a:t>– словесная передача информации, которая может осуществляться в двух основных формах: </a:t>
            </a:r>
            <a:r>
              <a:rPr lang="ru-RU" b="1" i="1" dirty="0"/>
              <a:t>устной и письменной</a:t>
            </a:r>
          </a:p>
          <a:p>
            <a:pPr eaLnBrk="1" hangingPunct="1"/>
            <a:r>
              <a:rPr lang="ru-RU" dirty="0"/>
              <a:t>Виды речевой деятельности: </a:t>
            </a:r>
            <a:r>
              <a:rPr lang="ru-RU" sz="1050" b="1" i="1" dirty="0"/>
              <a:t>говорение, слушание, письмо и чтение</a:t>
            </a:r>
          </a:p>
          <a:p>
            <a:endParaRPr lang="ru-RU" dirty="0"/>
          </a:p>
          <a:p>
            <a:r>
              <a:rPr lang="ru-RU" b="1" dirty="0"/>
              <a:t>Невербальная коммуникация </a:t>
            </a:r>
            <a:r>
              <a:rPr lang="ru-RU" dirty="0"/>
              <a:t>– это обмен невербальными сообщениями, а так же их интерпретация.</a:t>
            </a:r>
          </a:p>
          <a:p>
            <a:r>
              <a:rPr lang="ru-RU" dirty="0"/>
              <a:t>Включает в себя: </a:t>
            </a:r>
            <a:r>
              <a:rPr lang="ru-RU" sz="1200" b="1" i="1" dirty="0"/>
              <a:t>оптико-кинетическую систему, пара- и экстралингвистику, организацию пространства и времени коммуникативного процесса, визуальный контакт</a:t>
            </a:r>
          </a:p>
          <a:p>
            <a:endParaRPr lang="ru-RU" dirty="0"/>
          </a:p>
        </p:txBody>
      </p:sp>
      <p:sp>
        <p:nvSpPr>
          <p:cNvPr id="4" name="Номер слайда 3"/>
          <p:cNvSpPr>
            <a:spLocks noGrp="1"/>
          </p:cNvSpPr>
          <p:nvPr>
            <p:ph type="sldNum" sz="quarter" idx="5"/>
          </p:nvPr>
        </p:nvSpPr>
        <p:spPr/>
        <p:txBody>
          <a:bodyPr/>
          <a:lstStyle/>
          <a:p>
            <a:pPr>
              <a:defRPr/>
            </a:pPr>
            <a:fld id="{270F76E3-B751-4BF4-A5A7-5255E2FC9985}" type="slidenum">
              <a:rPr lang="ru-RU" smtClean="0"/>
              <a:pPr>
                <a:defRPr/>
              </a:pPr>
              <a:t>3</a:t>
            </a:fld>
            <a:endParaRPr lang="ru-RU"/>
          </a:p>
        </p:txBody>
      </p:sp>
    </p:spTree>
    <p:extLst>
      <p:ext uri="{BB962C8B-B14F-4D97-AF65-F5344CB8AC3E}">
        <p14:creationId xmlns:p14="http://schemas.microsoft.com/office/powerpoint/2010/main" val="742952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lgn="ctr" eaLnBrk="1" hangingPunct="1">
              <a:buNone/>
            </a:pPr>
            <a:r>
              <a:rPr lang="ru-RU" sz="1200" b="1" dirty="0"/>
              <a:t>Науки, занимающиеся изучением невербальной коммуникации:</a:t>
            </a:r>
          </a:p>
          <a:p>
            <a:pPr eaLnBrk="1" hangingPunct="1">
              <a:buFont typeface="Wingdings" pitchFamily="2" charset="2"/>
              <a:buChar char="Ø"/>
            </a:pPr>
            <a:r>
              <a:rPr lang="ru-RU" b="1" i="1" dirty="0" err="1"/>
              <a:t>Кинесика</a:t>
            </a:r>
            <a:endParaRPr lang="ru-RU" b="1" i="1" dirty="0"/>
          </a:p>
          <a:p>
            <a:pPr eaLnBrk="1" hangingPunct="1">
              <a:buFont typeface="Wingdings" pitchFamily="2" charset="2"/>
              <a:buChar char="Ø"/>
            </a:pPr>
            <a:r>
              <a:rPr lang="ru-RU" b="1" i="1" dirty="0" err="1"/>
              <a:t>Такесика</a:t>
            </a:r>
            <a:r>
              <a:rPr lang="ru-RU" b="1" i="1" dirty="0"/>
              <a:t>  (</a:t>
            </a:r>
            <a:r>
              <a:rPr lang="ru-RU" b="1" i="1" dirty="0" err="1"/>
              <a:t>хаптика</a:t>
            </a:r>
            <a:r>
              <a:rPr lang="ru-RU" b="1" i="1" dirty="0"/>
              <a:t>)</a:t>
            </a:r>
          </a:p>
          <a:p>
            <a:pPr eaLnBrk="1" hangingPunct="1">
              <a:buFont typeface="Wingdings" pitchFamily="2" charset="2"/>
              <a:buChar char="Ø"/>
            </a:pPr>
            <a:r>
              <a:rPr lang="ru-RU" b="1" i="1" dirty="0"/>
              <a:t>Сенсорика</a:t>
            </a:r>
          </a:p>
          <a:p>
            <a:pPr eaLnBrk="1" hangingPunct="1">
              <a:buFont typeface="Wingdings" pitchFamily="2" charset="2"/>
              <a:buChar char="Ø"/>
            </a:pPr>
            <a:r>
              <a:rPr lang="ru-RU" b="1" i="1" dirty="0" err="1"/>
              <a:t>Проксемика</a:t>
            </a:r>
            <a:endParaRPr lang="ru-RU" b="1" i="1" dirty="0"/>
          </a:p>
          <a:p>
            <a:pPr eaLnBrk="1" hangingPunct="1">
              <a:buFont typeface="Wingdings" pitchFamily="2" charset="2"/>
              <a:buChar char="Ø"/>
            </a:pPr>
            <a:r>
              <a:rPr lang="ru-RU" b="1" i="1" dirty="0" err="1"/>
              <a:t>Хронемика</a:t>
            </a:r>
            <a:endParaRPr lang="ru-RU" b="1" i="1" dirty="0"/>
          </a:p>
          <a:p>
            <a:pPr eaLnBrk="1" hangingPunct="1">
              <a:buFont typeface="Wingdings" pitchFamily="2" charset="2"/>
              <a:buChar char="Ø"/>
            </a:pPr>
            <a:endParaRPr lang="ru-RU" b="1" i="1" dirty="0"/>
          </a:p>
          <a:p>
            <a:pPr marL="0" indent="0" algn="ctr" eaLnBrk="1" hangingPunct="1">
              <a:buNone/>
            </a:pPr>
            <a:r>
              <a:rPr lang="en-US" b="1" i="1" dirty="0" err="1"/>
              <a:t>Kinesika</a:t>
            </a:r>
            <a:endParaRPr lang="ru-RU" b="1" i="1" dirty="0"/>
          </a:p>
          <a:p>
            <a:pPr marL="0" indent="0">
              <a:buNone/>
            </a:pPr>
            <a:r>
              <a:rPr lang="ru-RU" dirty="0"/>
              <a:t>Уровни информации, сообщаемой посредством позы и жестов:</a:t>
            </a:r>
          </a:p>
          <a:p>
            <a:pPr marL="0" indent="0">
              <a:buNone/>
            </a:pPr>
            <a:r>
              <a:rPr lang="ru-RU" b="1" dirty="0"/>
              <a:t>1 уровень </a:t>
            </a:r>
            <a:r>
              <a:rPr lang="ru-RU" dirty="0"/>
              <a:t>– это сведения о характере собеседника</a:t>
            </a:r>
          </a:p>
          <a:p>
            <a:pPr marL="0" indent="0">
              <a:buNone/>
            </a:pPr>
            <a:r>
              <a:rPr lang="ru-RU" b="1" dirty="0"/>
              <a:t>2 уровень</a:t>
            </a:r>
            <a:r>
              <a:rPr lang="ru-RU" dirty="0"/>
              <a:t> – это эмоциональное состояние человека</a:t>
            </a:r>
          </a:p>
          <a:p>
            <a:pPr marL="0" indent="0">
              <a:buNone/>
            </a:pPr>
            <a:r>
              <a:rPr lang="ru-RU" b="1" dirty="0"/>
              <a:t>3 уровень</a:t>
            </a:r>
            <a:r>
              <a:rPr lang="ru-RU" dirty="0"/>
              <a:t> –</a:t>
            </a:r>
            <a:r>
              <a:rPr lang="ru-RU" b="1" dirty="0"/>
              <a:t> </a:t>
            </a:r>
            <a:r>
              <a:rPr lang="ru-RU" dirty="0"/>
              <a:t>это отношения к собеседнику</a:t>
            </a:r>
            <a:endParaRPr lang="ru-RU" b="1" dirty="0"/>
          </a:p>
          <a:p>
            <a:pPr eaLnBrk="1" hangingPunct="1">
              <a:buFont typeface="Wingdings" pitchFamily="2" charset="2"/>
              <a:buChar char="Ø"/>
            </a:pPr>
            <a:endParaRPr lang="ru-RU" dirty="0"/>
          </a:p>
        </p:txBody>
      </p:sp>
      <p:sp>
        <p:nvSpPr>
          <p:cNvPr id="4" name="Номер слайда 3"/>
          <p:cNvSpPr>
            <a:spLocks noGrp="1"/>
          </p:cNvSpPr>
          <p:nvPr>
            <p:ph type="sldNum" sz="quarter" idx="5"/>
          </p:nvPr>
        </p:nvSpPr>
        <p:spPr/>
        <p:txBody>
          <a:bodyPr/>
          <a:lstStyle/>
          <a:p>
            <a:pPr>
              <a:defRPr/>
            </a:pPr>
            <a:fld id="{270F76E3-B751-4BF4-A5A7-5255E2FC9985}" type="slidenum">
              <a:rPr lang="ru-RU" smtClean="0"/>
              <a:pPr>
                <a:defRPr/>
              </a:pPr>
              <a:t>4</a:t>
            </a:fld>
            <a:endParaRPr lang="ru-RU"/>
          </a:p>
        </p:txBody>
      </p:sp>
    </p:spTree>
    <p:extLst>
      <p:ext uri="{BB962C8B-B14F-4D97-AF65-F5344CB8AC3E}">
        <p14:creationId xmlns:p14="http://schemas.microsoft.com/office/powerpoint/2010/main" val="4197529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270F76E3-B751-4BF4-A5A7-5255E2FC9985}" type="slidenum">
              <a:rPr lang="ru-RU" smtClean="0"/>
              <a:pPr>
                <a:defRPr/>
              </a:pPr>
              <a:t>5</a:t>
            </a:fld>
            <a:endParaRPr lang="ru-RU"/>
          </a:p>
        </p:txBody>
      </p:sp>
    </p:spTree>
    <p:extLst>
      <p:ext uri="{BB962C8B-B14F-4D97-AF65-F5344CB8AC3E}">
        <p14:creationId xmlns:p14="http://schemas.microsoft.com/office/powerpoint/2010/main" val="4197543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lgn="ctr" eaLnBrk="1" hangingPunct="1">
              <a:buNone/>
            </a:pPr>
            <a:r>
              <a:rPr lang="en-US" b="1" i="1" dirty="0" err="1"/>
              <a:t>Proxemika</a:t>
            </a:r>
            <a:r>
              <a:rPr lang="ru-RU" b="1" i="1" dirty="0"/>
              <a:t> </a:t>
            </a:r>
          </a:p>
          <a:p>
            <a:pPr marL="0" indent="0" algn="ctr" eaLnBrk="1" hangingPunct="1">
              <a:buNone/>
            </a:pPr>
            <a:endParaRPr lang="ru-RU" b="1" i="1" dirty="0"/>
          </a:p>
          <a:p>
            <a:pPr marL="0" indent="0" eaLnBrk="1" hangingPunct="1">
              <a:buNone/>
            </a:pPr>
            <a:r>
              <a:rPr lang="ru-RU" dirty="0"/>
              <a:t>Зоны коммуникации:</a:t>
            </a:r>
          </a:p>
          <a:p>
            <a:pPr marL="457200" indent="-457200" eaLnBrk="1" hangingPunct="1">
              <a:buFont typeface="+mj-lt"/>
              <a:buAutoNum type="arabicPeriod"/>
            </a:pPr>
            <a:r>
              <a:rPr lang="ru-RU" dirty="0"/>
              <a:t>Интимная (0-45 см)</a:t>
            </a:r>
          </a:p>
          <a:p>
            <a:pPr marL="457200" indent="-457200" eaLnBrk="1" hangingPunct="1">
              <a:buFont typeface="+mj-lt"/>
              <a:buAutoNum type="arabicPeriod"/>
            </a:pPr>
            <a:r>
              <a:rPr lang="ru-RU" dirty="0"/>
              <a:t>Личная или персональная (45-120 см)</a:t>
            </a:r>
          </a:p>
          <a:p>
            <a:pPr marL="457200" indent="-457200" eaLnBrk="1" hangingPunct="1">
              <a:buFont typeface="+mj-lt"/>
              <a:buAutoNum type="arabicPeriod"/>
            </a:pPr>
            <a:r>
              <a:rPr lang="ru-RU" dirty="0"/>
              <a:t>Социальная (120-400)</a:t>
            </a:r>
          </a:p>
          <a:p>
            <a:pPr marL="457200" indent="-457200" eaLnBrk="1" hangingPunct="1">
              <a:buFont typeface="+mj-lt"/>
              <a:buAutoNum type="arabicPeriod"/>
            </a:pPr>
            <a:r>
              <a:rPr lang="ru-RU" dirty="0"/>
              <a:t>Публичная (400 -750 см)</a:t>
            </a:r>
          </a:p>
          <a:p>
            <a:endParaRPr lang="en-US" dirty="0"/>
          </a:p>
          <a:p>
            <a:pPr marL="0" indent="0" algn="ctr">
              <a:buNone/>
            </a:pPr>
            <a:r>
              <a:rPr lang="en-US" b="1" i="1" dirty="0" err="1"/>
              <a:t>Hronemika</a:t>
            </a:r>
            <a:endParaRPr lang="ru-RU" b="1" i="1" dirty="0"/>
          </a:p>
          <a:p>
            <a:pPr marL="0" indent="0">
              <a:buNone/>
            </a:pPr>
            <a:r>
              <a:rPr lang="ru-RU" dirty="0"/>
              <a:t>Использование времени в невербальном коммуникационном процессе</a:t>
            </a:r>
          </a:p>
          <a:p>
            <a:endParaRPr lang="ru-RU" dirty="0"/>
          </a:p>
        </p:txBody>
      </p:sp>
      <p:sp>
        <p:nvSpPr>
          <p:cNvPr id="4" name="Номер слайда 3"/>
          <p:cNvSpPr>
            <a:spLocks noGrp="1"/>
          </p:cNvSpPr>
          <p:nvPr>
            <p:ph type="sldNum" sz="quarter" idx="5"/>
          </p:nvPr>
        </p:nvSpPr>
        <p:spPr/>
        <p:txBody>
          <a:bodyPr/>
          <a:lstStyle/>
          <a:p>
            <a:pPr>
              <a:defRPr/>
            </a:pPr>
            <a:fld id="{270F76E3-B751-4BF4-A5A7-5255E2FC9985}" type="slidenum">
              <a:rPr lang="ru-RU" smtClean="0"/>
              <a:pPr>
                <a:defRPr/>
              </a:pPr>
              <a:t>6</a:t>
            </a:fld>
            <a:endParaRPr lang="ru-RU"/>
          </a:p>
        </p:txBody>
      </p:sp>
    </p:spTree>
    <p:extLst>
      <p:ext uri="{BB962C8B-B14F-4D97-AF65-F5344CB8AC3E}">
        <p14:creationId xmlns:p14="http://schemas.microsoft.com/office/powerpoint/2010/main" val="2851591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eaLnBrk="1" hangingPunct="1"/>
            <a:r>
              <a:rPr lang="en-US" sz="1200" dirty="0"/>
              <a:t>In your homework, you will detail the content of these concepts</a:t>
            </a:r>
          </a:p>
          <a:p>
            <a:pPr eaLnBrk="1" hangingPunct="1"/>
            <a:r>
              <a:rPr lang="ru-RU" sz="1200" dirty="0"/>
              <a:t>в своем домашнем задании вы подробно раскроете содержание данных понятий</a:t>
            </a:r>
            <a:endParaRPr lang="en-US" sz="1200" dirty="0"/>
          </a:p>
          <a:p>
            <a:pPr eaLnBrk="1" hangingPunct="1"/>
            <a:r>
              <a:rPr lang="ru-RU" sz="1200" dirty="0"/>
              <a:t>Диалог</a:t>
            </a:r>
          </a:p>
          <a:p>
            <a:pPr eaLnBrk="1" hangingPunct="1"/>
            <a:r>
              <a:rPr lang="ru-RU" sz="1200" dirty="0"/>
              <a:t>Дискуссия</a:t>
            </a:r>
          </a:p>
          <a:p>
            <a:pPr eaLnBrk="1" hangingPunct="1"/>
            <a:r>
              <a:rPr lang="ru-RU" sz="1200" dirty="0"/>
              <a:t>Беседа</a:t>
            </a:r>
          </a:p>
          <a:p>
            <a:pPr eaLnBrk="1" hangingPunct="1"/>
            <a:r>
              <a:rPr lang="ru-RU" sz="1200" dirty="0"/>
              <a:t>Совещания, заседания</a:t>
            </a:r>
          </a:p>
          <a:p>
            <a:pPr eaLnBrk="1" hangingPunct="1"/>
            <a:r>
              <a:rPr lang="ru-RU" sz="1200" dirty="0"/>
              <a:t>Переговоры</a:t>
            </a:r>
          </a:p>
          <a:p>
            <a:pPr eaLnBrk="1" hangingPunct="1"/>
            <a:r>
              <a:rPr lang="ru-RU" sz="1200" dirty="0"/>
              <a:t>Пресс-конференция</a:t>
            </a:r>
          </a:p>
          <a:p>
            <a:pPr eaLnBrk="1" hangingPunct="1"/>
            <a:r>
              <a:rPr lang="ru-RU" sz="1200" dirty="0"/>
              <a:t>Брифинг</a:t>
            </a:r>
          </a:p>
          <a:p>
            <a:pPr eaLnBrk="1" hangingPunct="1"/>
            <a:r>
              <a:rPr lang="ru-RU" sz="1200" dirty="0"/>
              <a:t>Презентация</a:t>
            </a:r>
          </a:p>
          <a:p>
            <a:pPr eaLnBrk="1" hangingPunct="1"/>
            <a:r>
              <a:rPr lang="ru-RU" sz="1200" dirty="0"/>
              <a:t>Прием по личным вопросам</a:t>
            </a:r>
          </a:p>
          <a:p>
            <a:endParaRPr lang="ru-RU" dirty="0"/>
          </a:p>
        </p:txBody>
      </p:sp>
      <p:sp>
        <p:nvSpPr>
          <p:cNvPr id="4" name="Номер слайда 3"/>
          <p:cNvSpPr>
            <a:spLocks noGrp="1"/>
          </p:cNvSpPr>
          <p:nvPr>
            <p:ph type="sldNum" sz="quarter" idx="5"/>
          </p:nvPr>
        </p:nvSpPr>
        <p:spPr/>
        <p:txBody>
          <a:bodyPr/>
          <a:lstStyle/>
          <a:p>
            <a:pPr>
              <a:defRPr/>
            </a:pPr>
            <a:fld id="{270F76E3-B751-4BF4-A5A7-5255E2FC9985}" type="slidenum">
              <a:rPr lang="ru-RU" smtClean="0"/>
              <a:pPr>
                <a:defRPr/>
              </a:pPr>
              <a:t>7</a:t>
            </a:fld>
            <a:endParaRPr lang="ru-RU"/>
          </a:p>
        </p:txBody>
      </p:sp>
    </p:spTree>
    <p:extLst>
      <p:ext uri="{BB962C8B-B14F-4D97-AF65-F5344CB8AC3E}">
        <p14:creationId xmlns:p14="http://schemas.microsoft.com/office/powerpoint/2010/main" val="2175061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lgn="just" eaLnBrk="1" hangingPunct="1">
              <a:buNone/>
            </a:pPr>
            <a:r>
              <a:rPr lang="ru-RU" sz="1200" b="1" dirty="0"/>
              <a:t>Уровни передачи информации:</a:t>
            </a:r>
          </a:p>
          <a:p>
            <a:pPr marL="0" indent="0">
              <a:buNone/>
            </a:pPr>
            <a:r>
              <a:rPr lang="ru-RU" sz="1200" b="1" dirty="0"/>
              <a:t>1. Семиотический уровень</a:t>
            </a:r>
            <a:r>
              <a:rPr lang="ru-RU" sz="1200" dirty="0"/>
              <a:t> - (передача информации с помощью знаков. </a:t>
            </a:r>
          </a:p>
          <a:p>
            <a:pPr marL="0" indent="0">
              <a:buNone/>
            </a:pPr>
            <a:r>
              <a:rPr lang="ru-RU" sz="1200" dirty="0"/>
              <a:t>Виды знаков по Пирсу:</a:t>
            </a:r>
          </a:p>
          <a:p>
            <a:pPr lvl="0"/>
            <a:r>
              <a:rPr lang="ru-RU" sz="1200" dirty="0"/>
              <a:t>Знаки, которые обозначают объект; </a:t>
            </a:r>
          </a:p>
          <a:p>
            <a:pPr lvl="0"/>
            <a:r>
              <a:rPr lang="ru-RU" sz="1200" dirty="0"/>
              <a:t>Знаки, которые обозначают свойство; </a:t>
            </a:r>
          </a:p>
          <a:p>
            <a:pPr lvl="0"/>
            <a:r>
              <a:rPr lang="ru-RU" sz="1200" dirty="0"/>
              <a:t>Знаки по соглашению. </a:t>
            </a:r>
          </a:p>
          <a:p>
            <a:endParaRPr lang="ru-RU" dirty="0"/>
          </a:p>
        </p:txBody>
      </p:sp>
      <p:sp>
        <p:nvSpPr>
          <p:cNvPr id="4" name="Номер слайда 3"/>
          <p:cNvSpPr>
            <a:spLocks noGrp="1"/>
          </p:cNvSpPr>
          <p:nvPr>
            <p:ph type="sldNum" sz="quarter" idx="5"/>
          </p:nvPr>
        </p:nvSpPr>
        <p:spPr/>
        <p:txBody>
          <a:bodyPr/>
          <a:lstStyle/>
          <a:p>
            <a:pPr>
              <a:defRPr/>
            </a:pPr>
            <a:fld id="{270F76E3-B751-4BF4-A5A7-5255E2FC9985}" type="slidenum">
              <a:rPr lang="ru-RU" smtClean="0"/>
              <a:pPr>
                <a:defRPr/>
              </a:pPr>
              <a:t>9</a:t>
            </a:fld>
            <a:endParaRPr lang="ru-RU"/>
          </a:p>
        </p:txBody>
      </p:sp>
    </p:spTree>
    <p:extLst>
      <p:ext uri="{BB962C8B-B14F-4D97-AF65-F5344CB8AC3E}">
        <p14:creationId xmlns:p14="http://schemas.microsoft.com/office/powerpoint/2010/main" val="3447299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None/>
            </a:pPr>
            <a:r>
              <a:rPr lang="ru-RU" sz="1200" b="1" dirty="0"/>
              <a:t>2. Лингвистический (языковой)</a:t>
            </a:r>
            <a:r>
              <a:rPr lang="ru-RU" sz="1200" dirty="0"/>
              <a:t> - Передача информации при помощи слов</a:t>
            </a:r>
          </a:p>
          <a:p>
            <a:pPr marL="0" indent="0">
              <a:buNone/>
            </a:pPr>
            <a:r>
              <a:rPr lang="ru-RU" sz="1200" b="1" dirty="0"/>
              <a:t>3. Металингвистический (метаязыковой)</a:t>
            </a:r>
            <a:r>
              <a:rPr lang="ru-RU" sz="1200" dirty="0"/>
              <a:t> - передача информации при помощи слов, значение которых предварительно зафиксировано. Как правило, речь идет о терминологии. Термины всегда понимаются однозначно, а обычные слова чаще многозначно</a:t>
            </a:r>
          </a:p>
          <a:p>
            <a:endParaRPr lang="ru-RU" dirty="0"/>
          </a:p>
        </p:txBody>
      </p:sp>
      <p:sp>
        <p:nvSpPr>
          <p:cNvPr id="4" name="Номер слайда 3"/>
          <p:cNvSpPr>
            <a:spLocks noGrp="1"/>
          </p:cNvSpPr>
          <p:nvPr>
            <p:ph type="sldNum" sz="quarter" idx="5"/>
          </p:nvPr>
        </p:nvSpPr>
        <p:spPr/>
        <p:txBody>
          <a:bodyPr/>
          <a:lstStyle/>
          <a:p>
            <a:pPr>
              <a:defRPr/>
            </a:pPr>
            <a:fld id="{270F76E3-B751-4BF4-A5A7-5255E2FC9985}" type="slidenum">
              <a:rPr lang="ru-RU" smtClean="0"/>
              <a:pPr>
                <a:defRPr/>
              </a:pPr>
              <a:t>10</a:t>
            </a:fld>
            <a:endParaRPr lang="ru-RU"/>
          </a:p>
        </p:txBody>
      </p:sp>
    </p:spTree>
    <p:extLst>
      <p:ext uri="{BB962C8B-B14F-4D97-AF65-F5344CB8AC3E}">
        <p14:creationId xmlns:p14="http://schemas.microsoft.com/office/powerpoint/2010/main" val="4014617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Прямоугольник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Прямоугольник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Прямоугольник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Прямоугольник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Прямая соединительная линия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Прямоугольник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Овал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Овал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a:t>Образец подзаголовка</a:t>
            </a:r>
            <a:endParaRPr lang="en-US"/>
          </a:p>
        </p:txBody>
      </p:sp>
      <p:sp>
        <p:nvSpPr>
          <p:cNvPr id="8" name="Заголовок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ru-RU"/>
              <a:t>Образец заголовка</a:t>
            </a:r>
            <a:endParaRPr lang="en-US"/>
          </a:p>
        </p:txBody>
      </p:sp>
      <p:sp>
        <p:nvSpPr>
          <p:cNvPr id="15" name="Дата 27"/>
          <p:cNvSpPr>
            <a:spLocks noGrp="1"/>
          </p:cNvSpPr>
          <p:nvPr>
            <p:ph type="dt" sz="half" idx="10"/>
          </p:nvPr>
        </p:nvSpPr>
        <p:spPr/>
        <p:txBody>
          <a:bodyPr/>
          <a:lstStyle>
            <a:lvl1pPr>
              <a:defRPr/>
            </a:lvl1pPr>
          </a:lstStyle>
          <a:p>
            <a:pPr>
              <a:defRPr/>
            </a:pPr>
            <a:fld id="{0E5D13ED-7029-418E-844B-511F42CBC8D4}" type="datetimeFigureOut">
              <a:rPr lang="ru-RU"/>
              <a:pPr>
                <a:defRPr/>
              </a:pPr>
              <a:t>02.03.2021</a:t>
            </a:fld>
            <a:endParaRPr lang="ru-RU"/>
          </a:p>
        </p:txBody>
      </p:sp>
      <p:sp>
        <p:nvSpPr>
          <p:cNvPr id="16" name="Нижний колонтитул 16"/>
          <p:cNvSpPr>
            <a:spLocks noGrp="1"/>
          </p:cNvSpPr>
          <p:nvPr>
            <p:ph type="ftr" sz="quarter" idx="11"/>
          </p:nvPr>
        </p:nvSpPr>
        <p:spPr/>
        <p:txBody>
          <a:bodyPr/>
          <a:lstStyle>
            <a:lvl1pPr>
              <a:defRPr/>
            </a:lvl1pPr>
          </a:lstStyle>
          <a:p>
            <a:pPr>
              <a:defRPr/>
            </a:pPr>
            <a:endParaRPr lang="ru-RU"/>
          </a:p>
        </p:txBody>
      </p:sp>
      <p:sp>
        <p:nvSpPr>
          <p:cNvPr id="17" name="Номер слайда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EA650572-C1AF-4D57-BE7D-38149189C595}"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5C21C7F4-B3A5-4B64-9108-7AF84E635944}" type="datetimeFigureOut">
              <a:rPr lang="ru-RU"/>
              <a:pPr>
                <a:defRPr/>
              </a:pPr>
              <a:t>02.03.2021</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71219F90-6C86-4E57-9F22-A32ECE2C39FD}"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Прямоугольник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Прямоугольник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Прямоугольник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Прямоугольник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Прямоугольник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Прямая соединительная линия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Овал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Овал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lang="ru-RU"/>
              <a:t>Образец заголовка</a:t>
            </a:r>
            <a:endParaRPr lang="en-US"/>
          </a:p>
        </p:txBody>
      </p:sp>
      <p:sp>
        <p:nvSpPr>
          <p:cNvPr id="13" name="Номер слайда 5"/>
          <p:cNvSpPr>
            <a:spLocks noGrp="1"/>
          </p:cNvSpPr>
          <p:nvPr>
            <p:ph type="sldNum" sz="quarter" idx="10"/>
          </p:nvPr>
        </p:nvSpPr>
        <p:spPr>
          <a:xfrm>
            <a:off x="6915150" y="3009900"/>
            <a:ext cx="457200" cy="441325"/>
          </a:xfrm>
        </p:spPr>
        <p:txBody>
          <a:bodyPr/>
          <a:lstStyle>
            <a:lvl1pPr>
              <a:defRPr/>
            </a:lvl1pPr>
          </a:lstStyle>
          <a:p>
            <a:pPr>
              <a:defRPr/>
            </a:pPr>
            <a:fld id="{A10E5DCB-0F74-4739-8A50-E5EEB4D7008E}" type="slidenum">
              <a:rPr lang="ru-RU"/>
              <a:pPr>
                <a:defRPr/>
              </a:pPr>
              <a:t>‹#›</a:t>
            </a:fld>
            <a:endParaRPr lang="ru-RU"/>
          </a:p>
        </p:txBody>
      </p:sp>
      <p:sp>
        <p:nvSpPr>
          <p:cNvPr id="14" name="Дата 3"/>
          <p:cNvSpPr>
            <a:spLocks noGrp="1"/>
          </p:cNvSpPr>
          <p:nvPr>
            <p:ph type="dt" sz="half" idx="11"/>
          </p:nvPr>
        </p:nvSpPr>
        <p:spPr/>
        <p:txBody>
          <a:bodyPr/>
          <a:lstStyle>
            <a:lvl1pPr>
              <a:defRPr/>
            </a:lvl1pPr>
          </a:lstStyle>
          <a:p>
            <a:pPr>
              <a:defRPr/>
            </a:pPr>
            <a:fld id="{5C531045-A585-4DA2-A848-917859437574}" type="datetimeFigureOut">
              <a:rPr lang="ru-RU"/>
              <a:pPr>
                <a:defRPr/>
              </a:pPr>
              <a:t>02.03.2021</a:t>
            </a:fld>
            <a:endParaRPr lang="ru-RU"/>
          </a:p>
        </p:txBody>
      </p:sp>
      <p:sp>
        <p:nvSpPr>
          <p:cNvPr id="15" name="Нижний колонтитул 4"/>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lang="ru-RU"/>
              <a:t>Образец заголовка</a:t>
            </a:r>
            <a:endParaRPr lang="en-US"/>
          </a:p>
        </p:txBody>
      </p:sp>
      <p:sp>
        <p:nvSpPr>
          <p:cNvPr id="8" name="Содержимое 7"/>
          <p:cNvSpPr>
            <a:spLocks noGrp="1"/>
          </p:cNvSpPr>
          <p:nvPr>
            <p:ph sz="quarter" idx="1"/>
          </p:nvPr>
        </p:nvSpPr>
        <p:spPr>
          <a:xfrm>
            <a:off x="301752" y="1527048"/>
            <a:ext cx="8503920" cy="45720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340AD477-EAC1-4966-8134-D3D51AF55494}" type="datetimeFigureOut">
              <a:rPr lang="ru-RU"/>
              <a:pPr>
                <a:defRPr/>
              </a:pPr>
              <a:t>02.03.2021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4362450" y="1027113"/>
            <a:ext cx="457200" cy="441325"/>
          </a:xfrm>
        </p:spPr>
        <p:txBody>
          <a:bodyPr/>
          <a:lstStyle>
            <a:lvl1pPr>
              <a:defRPr/>
            </a:lvl1pPr>
          </a:lstStyle>
          <a:p>
            <a:pPr>
              <a:defRPr/>
            </a:pPr>
            <a:fld id="{589CB5D2-D080-43C1-816D-501AE6DBDFF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Прямоугольник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Прямоугольник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Прямоугольник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Прямоугольник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Прямоугольник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Прямоугольник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Прямоугольник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Прямая соединительная линия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Овал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Овал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Текст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a:t>Образец текста</a:t>
            </a:r>
          </a:p>
        </p:txBody>
      </p:sp>
      <p:sp>
        <p:nvSpPr>
          <p:cNvPr id="2" name="Заголовок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ru-RU"/>
              <a:t>Образец заголовка</a:t>
            </a:r>
            <a:endParaRPr lang="en-US"/>
          </a:p>
        </p:txBody>
      </p:sp>
      <p:sp>
        <p:nvSpPr>
          <p:cNvPr id="15" name="Нижний колонтитул 4"/>
          <p:cNvSpPr>
            <a:spLocks noGrp="1"/>
          </p:cNvSpPr>
          <p:nvPr>
            <p:ph type="ftr" sz="quarter" idx="10"/>
          </p:nvPr>
        </p:nvSpPr>
        <p:spPr/>
        <p:txBody>
          <a:bodyPr/>
          <a:lstStyle>
            <a:lvl1pPr>
              <a:defRPr/>
            </a:lvl1pPr>
          </a:lstStyle>
          <a:p>
            <a:pPr>
              <a:defRPr/>
            </a:pPr>
            <a:endParaRPr lang="ru-RU"/>
          </a:p>
        </p:txBody>
      </p:sp>
      <p:sp>
        <p:nvSpPr>
          <p:cNvPr id="16" name="Дата 3"/>
          <p:cNvSpPr>
            <a:spLocks noGrp="1"/>
          </p:cNvSpPr>
          <p:nvPr>
            <p:ph type="dt" sz="half" idx="11"/>
          </p:nvPr>
        </p:nvSpPr>
        <p:spPr/>
        <p:txBody>
          <a:bodyPr/>
          <a:lstStyle>
            <a:lvl1pPr>
              <a:defRPr/>
            </a:lvl1pPr>
          </a:lstStyle>
          <a:p>
            <a:pPr>
              <a:defRPr/>
            </a:pPr>
            <a:fld id="{B08D0B6B-81CA-48B3-8429-4EF3136569A9}" type="datetimeFigureOut">
              <a:rPr lang="ru-RU"/>
              <a:pPr>
                <a:defRPr/>
              </a:pPr>
              <a:t>02.03.2021</a:t>
            </a:fld>
            <a:endParaRPr lang="ru-RU"/>
          </a:p>
        </p:txBody>
      </p:sp>
      <p:sp>
        <p:nvSpPr>
          <p:cNvPr id="17" name="Номер слайда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E37C4BE5-817B-443E-B527-78CEAB076418}"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Заголовок 1"/>
          <p:cNvSpPr>
            <a:spLocks noGrp="1"/>
          </p:cNvSpPr>
          <p:nvPr>
            <p:ph type="title"/>
          </p:nvPr>
        </p:nvSpPr>
        <p:spPr>
          <a:xfrm>
            <a:off x="301752" y="228600"/>
            <a:ext cx="8534400" cy="758952"/>
          </a:xfrm>
        </p:spPr>
        <p:txBody>
          <a:bodyPr/>
          <a:lstStyle/>
          <a:p>
            <a:r>
              <a:rPr lang="ru-RU"/>
              <a:t>Образец заголовка</a:t>
            </a:r>
            <a:endParaRPr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Дата 4"/>
          <p:cNvSpPr>
            <a:spLocks noGrp="1"/>
          </p:cNvSpPr>
          <p:nvPr>
            <p:ph type="dt" sz="half" idx="10"/>
          </p:nvPr>
        </p:nvSpPr>
        <p:spPr>
          <a:xfrm>
            <a:off x="5791200" y="6410325"/>
            <a:ext cx="3044825" cy="365125"/>
          </a:xfrm>
        </p:spPr>
        <p:txBody>
          <a:bodyPr/>
          <a:lstStyle>
            <a:lvl1pPr>
              <a:defRPr/>
            </a:lvl1pPr>
          </a:lstStyle>
          <a:p>
            <a:pPr>
              <a:defRPr/>
            </a:pPr>
            <a:fld id="{D3F352B6-D4FC-4C87-8BAC-4B50675E7F6E}" type="datetimeFigureOut">
              <a:rPr lang="ru-RU"/>
              <a:pPr>
                <a:defRPr/>
              </a:pPr>
              <a:t>02.03.2021</a:t>
            </a:fld>
            <a:endParaRPr lang="ru-RU"/>
          </a:p>
        </p:txBody>
      </p:sp>
      <p:sp>
        <p:nvSpPr>
          <p:cNvPr id="7" name="Нижний колонтитул 5"/>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997078D8-EF22-48FC-9C26-9D71F2088EF8}"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Прямоугольник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Прямоугольник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Прямоугольник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Прямоугольник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Прямоугольник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Прямая соединительная линия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5" name="Прямоугольник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6" name="Овал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Овал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24" name="Содержимое 23"/>
          <p:cNvSpPr>
            <a:spLocks noGrp="1"/>
          </p:cNvSpPr>
          <p:nvPr>
            <p:ph sz="quarter" idx="2"/>
          </p:nvPr>
        </p:nvSpPr>
        <p:spPr>
          <a:xfrm>
            <a:off x="301752" y="2471383"/>
            <a:ext cx="4041648" cy="381840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26" name="Содержимое 25"/>
          <p:cNvSpPr>
            <a:spLocks noGrp="1"/>
          </p:cNvSpPr>
          <p:nvPr>
            <p:ph sz="quarter" idx="4"/>
          </p:nvPr>
        </p:nvSpPr>
        <p:spPr>
          <a:xfrm>
            <a:off x="4800600" y="2471383"/>
            <a:ext cx="4038600" cy="382219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23" name="Заголовок 22"/>
          <p:cNvSpPr>
            <a:spLocks noGrp="1"/>
          </p:cNvSpPr>
          <p:nvPr>
            <p:ph type="title"/>
          </p:nvPr>
        </p:nvSpPr>
        <p:spPr/>
        <p:txBody>
          <a:bodyPr rtlCol="0"/>
          <a:lstStyle/>
          <a:p>
            <a:r>
              <a:rPr lang="ru-RU"/>
              <a:t>Образец заголовка</a:t>
            </a:r>
            <a:endParaRPr lang="en-US"/>
          </a:p>
        </p:txBody>
      </p:sp>
      <p:sp>
        <p:nvSpPr>
          <p:cNvPr id="18" name="Дата 6"/>
          <p:cNvSpPr>
            <a:spLocks noGrp="1"/>
          </p:cNvSpPr>
          <p:nvPr>
            <p:ph type="dt" sz="half" idx="10"/>
          </p:nvPr>
        </p:nvSpPr>
        <p:spPr/>
        <p:txBody>
          <a:bodyPr/>
          <a:lstStyle>
            <a:lvl1pPr>
              <a:defRPr/>
            </a:lvl1pPr>
          </a:lstStyle>
          <a:p>
            <a:pPr>
              <a:defRPr/>
            </a:pPr>
            <a:fld id="{146C0562-5A25-40DA-ACCC-81A993CCE03D}" type="datetimeFigureOut">
              <a:rPr lang="ru-RU"/>
              <a:pPr>
                <a:defRPr/>
              </a:pPr>
              <a:t>02.03.2021</a:t>
            </a:fld>
            <a:endParaRPr lang="ru-RU"/>
          </a:p>
        </p:txBody>
      </p:sp>
      <p:sp>
        <p:nvSpPr>
          <p:cNvPr id="19" name="Нижний колонтитул 7"/>
          <p:cNvSpPr>
            <a:spLocks noGrp="1"/>
          </p:cNvSpPr>
          <p:nvPr>
            <p:ph type="ftr" sz="quarter" idx="11"/>
          </p:nvPr>
        </p:nvSpPr>
        <p:spPr>
          <a:xfrm>
            <a:off x="304800" y="6410325"/>
            <a:ext cx="3581400" cy="365125"/>
          </a:xfrm>
        </p:spPr>
        <p:txBody>
          <a:bodyPr/>
          <a:lstStyle>
            <a:lvl1pPr>
              <a:defRPr/>
            </a:lvl1pPr>
          </a:lstStyle>
          <a:p>
            <a:pPr>
              <a:defRPr/>
            </a:pPr>
            <a:endParaRPr lang="ru-RU"/>
          </a:p>
        </p:txBody>
      </p:sp>
      <p:sp>
        <p:nvSpPr>
          <p:cNvPr id="20" name="Номер слайда 8"/>
          <p:cNvSpPr>
            <a:spLocks noGrp="1"/>
          </p:cNvSpPr>
          <p:nvPr>
            <p:ph type="sldNum" sz="quarter" idx="12"/>
          </p:nvPr>
        </p:nvSpPr>
        <p:spPr>
          <a:xfrm>
            <a:off x="4343400" y="1042988"/>
            <a:ext cx="457200" cy="441325"/>
          </a:xfrm>
        </p:spPr>
        <p:txBody>
          <a:bodyPr/>
          <a:lstStyle>
            <a:lvl1pPr algn="ctr">
              <a:defRPr/>
            </a:lvl1pPr>
          </a:lstStyle>
          <a:p>
            <a:pPr>
              <a:defRPr/>
            </a:pPr>
            <a:fld id="{51A9EB12-F865-4B8C-9BC2-325F4090ED3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Дата 2"/>
          <p:cNvSpPr>
            <a:spLocks noGrp="1"/>
          </p:cNvSpPr>
          <p:nvPr>
            <p:ph type="dt" sz="half" idx="10"/>
          </p:nvPr>
        </p:nvSpPr>
        <p:spPr/>
        <p:txBody>
          <a:bodyPr/>
          <a:lstStyle>
            <a:lvl1pPr>
              <a:defRPr/>
            </a:lvl1pPr>
          </a:lstStyle>
          <a:p>
            <a:pPr>
              <a:defRPr/>
            </a:pPr>
            <a:fld id="{3D2052CE-EE65-491D-8A44-ED47BF48F1CC}" type="datetimeFigureOut">
              <a:rPr lang="ru-RU"/>
              <a:pPr>
                <a:defRPr/>
              </a:pPr>
              <a:t>02.03.2021</a:t>
            </a:fld>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4343400" y="1036638"/>
            <a:ext cx="457200" cy="441325"/>
          </a:xfrm>
        </p:spPr>
        <p:txBody>
          <a:bodyPr/>
          <a:lstStyle>
            <a:lvl1pPr>
              <a:defRPr/>
            </a:lvl1pPr>
          </a:lstStyle>
          <a:p>
            <a:pPr>
              <a:defRPr/>
            </a:pPr>
            <a:fld id="{57429612-2E19-4F44-984F-7FB2CC098467}"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3" name="Прямоугольник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4" name="Прямоугольник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Прямоугольник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Прямоугольник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Прямоугольник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Дата 1"/>
          <p:cNvSpPr>
            <a:spLocks noGrp="1"/>
          </p:cNvSpPr>
          <p:nvPr>
            <p:ph type="dt" sz="half" idx="10"/>
          </p:nvPr>
        </p:nvSpPr>
        <p:spPr/>
        <p:txBody>
          <a:bodyPr/>
          <a:lstStyle>
            <a:lvl1pPr>
              <a:defRPr/>
            </a:lvl1pPr>
          </a:lstStyle>
          <a:p>
            <a:pPr>
              <a:defRPr/>
            </a:pPr>
            <a:fld id="{90E65623-80A6-4FD5-AA13-68C47E85B671}" type="datetimeFigureOut">
              <a:rPr lang="ru-RU"/>
              <a:pPr>
                <a:defRPr/>
              </a:pPr>
              <a:t>02.03.2021</a:t>
            </a:fld>
            <a:endParaRPr lang="ru-RU"/>
          </a:p>
        </p:txBody>
      </p:sp>
      <p:sp>
        <p:nvSpPr>
          <p:cNvPr id="9" name="Нижний колонтитул 2"/>
          <p:cNvSpPr>
            <a:spLocks noGrp="1"/>
          </p:cNvSpPr>
          <p:nvPr>
            <p:ph type="ftr" sz="quarter" idx="11"/>
          </p:nvPr>
        </p:nvSpPr>
        <p:spPr/>
        <p:txBody>
          <a:bodyPr/>
          <a:lstStyle>
            <a:lvl1pPr>
              <a:defRPr/>
            </a:lvl1pPr>
          </a:lstStyle>
          <a:p>
            <a:pPr>
              <a:defRPr/>
            </a:pPr>
            <a:endParaRPr lang="ru-RU"/>
          </a:p>
        </p:txBody>
      </p:sp>
      <p:sp>
        <p:nvSpPr>
          <p:cNvPr id="10" name="Номер слайда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EEEFAA17-CC35-48FC-8B81-B8EF26CB0228}"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Прямоугольник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Прямоугольник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Прямоугольник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Прямоугольник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Прямоугольник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Прямая соединительная линия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Овал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Овал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Прямоугольник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Заголовок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ru-RU"/>
              <a:t>Образец заголовка</a:t>
            </a:r>
            <a:endParaRPr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ru-RU"/>
              <a:t>Образец текста</a:t>
            </a:r>
          </a:p>
        </p:txBody>
      </p:sp>
      <p:sp>
        <p:nvSpPr>
          <p:cNvPr id="20" name="Содержимое 19"/>
          <p:cNvSpPr>
            <a:spLocks noGrp="1"/>
          </p:cNvSpPr>
          <p:nvPr>
            <p:ph sz="quarter" idx="1"/>
          </p:nvPr>
        </p:nvSpPr>
        <p:spPr>
          <a:xfrm>
            <a:off x="3124200" y="685800"/>
            <a:ext cx="5638800" cy="5410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6" name="Номер слайда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4DAADCCC-E306-487B-BB2F-C11A065D7224}" type="slidenum">
              <a:rPr lang="ru-RU"/>
              <a:pPr>
                <a:defRPr/>
              </a:pPr>
              <a:t>‹#›</a:t>
            </a:fld>
            <a:endParaRPr lang="ru-RU"/>
          </a:p>
        </p:txBody>
      </p:sp>
      <p:sp>
        <p:nvSpPr>
          <p:cNvPr id="17" name="Дата 4"/>
          <p:cNvSpPr>
            <a:spLocks noGrp="1"/>
          </p:cNvSpPr>
          <p:nvPr>
            <p:ph type="dt" sz="half" idx="11"/>
          </p:nvPr>
        </p:nvSpPr>
        <p:spPr/>
        <p:txBody>
          <a:bodyPr/>
          <a:lstStyle>
            <a:lvl1pPr>
              <a:defRPr/>
            </a:lvl1pPr>
          </a:lstStyle>
          <a:p>
            <a:pPr>
              <a:defRPr/>
            </a:pPr>
            <a:fld id="{0CDE97CD-738F-4562-A2FD-40447DD4986B}" type="datetimeFigureOut">
              <a:rPr lang="ru-RU"/>
              <a:pPr>
                <a:defRPr/>
              </a:pPr>
              <a:t>02.03.2021</a:t>
            </a:fld>
            <a:endParaRPr lang="ru-RU"/>
          </a:p>
        </p:txBody>
      </p:sp>
      <p:sp>
        <p:nvSpPr>
          <p:cNvPr id="18" name="Нижний колонтитул 5"/>
          <p:cNvSpPr>
            <a:spLocks noGrp="1"/>
          </p:cNvSpPr>
          <p:nvPr>
            <p:ph type="ftr" sz="quarter" idx="12"/>
          </p:nvPr>
        </p:nvSpPr>
        <p:spPr>
          <a:xfrm>
            <a:off x="301625" y="6410325"/>
            <a:ext cx="3382963" cy="366713"/>
          </a:xfrm>
        </p:spPr>
        <p:txBody>
          <a:bodyPr/>
          <a:lstStyle>
            <a:lvl1pPr>
              <a:defRPr/>
            </a:lvl1pPr>
          </a:lstStyle>
          <a:p>
            <a:pPr>
              <a:defRPr/>
            </a:pP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Прямоугольник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Прямоугольник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Прямоугольник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Прямоугольник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Прямоугольник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Прямоугольник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Овал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Овал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Прямоугольник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ru-RU"/>
              <a:t>Образец заголовка</a:t>
            </a:r>
            <a:endParaRPr lang="en-US"/>
          </a:p>
        </p:txBody>
      </p:sp>
      <p:sp>
        <p:nvSpPr>
          <p:cNvPr id="3" name="Рисунок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ru-RU" noProof="0"/>
              <a:t>Вставка рисунка</a:t>
            </a:r>
            <a:endParaRPr lang="en-US" noProof="0"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ru-RU"/>
              <a:t>Образец текста</a:t>
            </a:r>
          </a:p>
        </p:txBody>
      </p:sp>
      <p:sp>
        <p:nvSpPr>
          <p:cNvPr id="16" name="Номер слайда 6"/>
          <p:cNvSpPr>
            <a:spLocks noGrp="1"/>
          </p:cNvSpPr>
          <p:nvPr>
            <p:ph type="sldNum" sz="quarter" idx="10"/>
          </p:nvPr>
        </p:nvSpPr>
        <p:spPr>
          <a:xfrm>
            <a:off x="1371600" y="312738"/>
            <a:ext cx="457200" cy="441325"/>
          </a:xfrm>
        </p:spPr>
        <p:txBody>
          <a:bodyPr/>
          <a:lstStyle>
            <a:lvl1pPr>
              <a:defRPr/>
            </a:lvl1pPr>
          </a:lstStyle>
          <a:p>
            <a:pPr>
              <a:defRPr/>
            </a:pPr>
            <a:fld id="{417B6667-985A-4729-9BBA-ABB5595034BE}" type="slidenum">
              <a:rPr lang="ru-RU"/>
              <a:pPr>
                <a:defRPr/>
              </a:pPr>
              <a:t>‹#›</a:t>
            </a:fld>
            <a:endParaRPr lang="ru-RU"/>
          </a:p>
        </p:txBody>
      </p:sp>
      <p:sp>
        <p:nvSpPr>
          <p:cNvPr id="17" name="Дата 4"/>
          <p:cNvSpPr>
            <a:spLocks noGrp="1"/>
          </p:cNvSpPr>
          <p:nvPr>
            <p:ph type="dt" sz="half" idx="11"/>
          </p:nvPr>
        </p:nvSpPr>
        <p:spPr>
          <a:xfrm>
            <a:off x="5788025" y="6405563"/>
            <a:ext cx="3044825" cy="365125"/>
          </a:xfrm>
        </p:spPr>
        <p:txBody>
          <a:bodyPr/>
          <a:lstStyle>
            <a:lvl1pPr>
              <a:defRPr/>
            </a:lvl1pPr>
          </a:lstStyle>
          <a:p>
            <a:pPr>
              <a:defRPr/>
            </a:pPr>
            <a:fld id="{7130D16F-39F9-4A25-856C-91EC51714A0F}" type="datetimeFigureOut">
              <a:rPr lang="ru-RU"/>
              <a:pPr>
                <a:defRPr/>
              </a:pPr>
              <a:t>02.03.2021</a:t>
            </a:fld>
            <a:endParaRPr lang="ru-RU"/>
          </a:p>
        </p:txBody>
      </p:sp>
      <p:sp>
        <p:nvSpPr>
          <p:cNvPr id="18" name="Нижний колонтитул 5"/>
          <p:cNvSpPr>
            <a:spLocks noGrp="1"/>
          </p:cNvSpPr>
          <p:nvPr>
            <p:ph type="ftr" sz="quarter" idx="12"/>
          </p:nvPr>
        </p:nvSpPr>
        <p:spPr>
          <a:xfrm>
            <a:off x="301625" y="6410325"/>
            <a:ext cx="3584575" cy="366713"/>
          </a:xfrm>
        </p:spPr>
        <p:txBody>
          <a:bodyPr/>
          <a:lstStyle>
            <a:lvl1pPr>
              <a:defRPr/>
            </a:lvl1pPr>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6" name="Прямоугольник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Прямоугольник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Дата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defRPr>
            </a:lvl1pPr>
          </a:lstStyle>
          <a:p>
            <a:pPr>
              <a:defRPr/>
            </a:pPr>
            <a:fld id="{90779961-1E40-447E-B55E-EB5ECF244A10}" type="datetimeFigureOut">
              <a:rPr lang="ru-RU"/>
              <a:pPr>
                <a:defRPr/>
              </a:pPr>
              <a:t>02.03.2021</a:t>
            </a:fld>
            <a:endParaRPr lang="ru-RU"/>
          </a:p>
        </p:txBody>
      </p:sp>
      <p:sp>
        <p:nvSpPr>
          <p:cNvPr id="3" name="Нижний колонтитул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defRPr>
            </a:lvl1pPr>
          </a:lstStyle>
          <a:p>
            <a:pPr>
              <a:defRPr/>
            </a:pPr>
            <a:endParaRPr lang="ru-RU"/>
          </a:p>
        </p:txBody>
      </p:sp>
      <p:sp>
        <p:nvSpPr>
          <p:cNvPr id="8" name="Прямоугольник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Прямая соединительная линия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Овал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Овал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Номер слайда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defRPr>
            </a:lvl1pPr>
          </a:lstStyle>
          <a:p>
            <a:pPr>
              <a:defRPr/>
            </a:pPr>
            <a:fld id="{B325B0FE-DBF3-47CA-A657-FD841307224B}" type="slidenum">
              <a:rPr lang="ru-RU"/>
              <a:pPr>
                <a:defRPr/>
              </a:pPr>
              <a:t>‹#›</a:t>
            </a:fld>
            <a:endParaRPr lang="ru-RU"/>
          </a:p>
        </p:txBody>
      </p:sp>
      <p:sp>
        <p:nvSpPr>
          <p:cNvPr id="1038" name="Заголовок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a:t>Образец заголовка</a:t>
            </a:r>
            <a:endParaRPr lang="en-US"/>
          </a:p>
        </p:txBody>
      </p:sp>
      <p:sp>
        <p:nvSpPr>
          <p:cNvPr id="1039" name="Текст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69" r:id="rId10"/>
    <p:sldLayoutId id="2147483779" r:id="rId11"/>
  </p:sldLayoutIdLst>
  <p:txStyles>
    <p:titleStyle>
      <a:lvl1pPr algn="ctr" rtl="0" eaLnBrk="0" fontAlgn="base" hangingPunct="0">
        <a:spcBef>
          <a:spcPct val="0"/>
        </a:spcBef>
        <a:spcAft>
          <a:spcPct val="0"/>
        </a:spcAft>
        <a:defRPr sz="3300" kern="1200">
          <a:solidFill>
            <a:srgbClr val="8C438F"/>
          </a:solidFill>
          <a:latin typeface="+mj-lt"/>
          <a:ea typeface="+mj-ea"/>
          <a:cs typeface="+mj-cs"/>
        </a:defRPr>
      </a:lvl1pPr>
      <a:lvl2pPr algn="ctr" rtl="0" eaLnBrk="0" fontAlgn="base" hangingPunct="0">
        <a:spcBef>
          <a:spcPct val="0"/>
        </a:spcBef>
        <a:spcAft>
          <a:spcPct val="0"/>
        </a:spcAft>
        <a:defRPr sz="3300">
          <a:solidFill>
            <a:srgbClr val="8C438F"/>
          </a:solidFill>
          <a:latin typeface="Georgia" pitchFamily="18" charset="0"/>
        </a:defRPr>
      </a:lvl2pPr>
      <a:lvl3pPr algn="ctr" rtl="0" eaLnBrk="0" fontAlgn="base" hangingPunct="0">
        <a:spcBef>
          <a:spcPct val="0"/>
        </a:spcBef>
        <a:spcAft>
          <a:spcPct val="0"/>
        </a:spcAft>
        <a:defRPr sz="3300">
          <a:solidFill>
            <a:srgbClr val="8C438F"/>
          </a:solidFill>
          <a:latin typeface="Georgia" pitchFamily="18" charset="0"/>
        </a:defRPr>
      </a:lvl3pPr>
      <a:lvl4pPr algn="ctr" rtl="0" eaLnBrk="0" fontAlgn="base" hangingPunct="0">
        <a:spcBef>
          <a:spcPct val="0"/>
        </a:spcBef>
        <a:spcAft>
          <a:spcPct val="0"/>
        </a:spcAft>
        <a:defRPr sz="3300">
          <a:solidFill>
            <a:srgbClr val="8C438F"/>
          </a:solidFill>
          <a:latin typeface="Georgia" pitchFamily="18" charset="0"/>
        </a:defRPr>
      </a:lvl4pPr>
      <a:lvl5pPr algn="ctr" rtl="0" eaLnBrk="0" fontAlgn="base" hangingPunct="0">
        <a:spcBef>
          <a:spcPct val="0"/>
        </a:spcBef>
        <a:spcAft>
          <a:spcPct val="0"/>
        </a:spcAft>
        <a:defRPr sz="3300">
          <a:solidFill>
            <a:srgbClr val="8C438F"/>
          </a:solidFill>
          <a:latin typeface="Georgia" pitchFamily="18" charset="0"/>
        </a:defRPr>
      </a:lvl5pPr>
      <a:lvl6pPr marL="457200" algn="ctr" rtl="0" fontAlgn="base">
        <a:spcBef>
          <a:spcPct val="0"/>
        </a:spcBef>
        <a:spcAft>
          <a:spcPct val="0"/>
        </a:spcAft>
        <a:defRPr sz="3300">
          <a:solidFill>
            <a:srgbClr val="8C438F"/>
          </a:solidFill>
          <a:latin typeface="Georgia" pitchFamily="18" charset="0"/>
        </a:defRPr>
      </a:lvl6pPr>
      <a:lvl7pPr marL="914400" algn="ctr" rtl="0" fontAlgn="base">
        <a:spcBef>
          <a:spcPct val="0"/>
        </a:spcBef>
        <a:spcAft>
          <a:spcPct val="0"/>
        </a:spcAft>
        <a:defRPr sz="3300">
          <a:solidFill>
            <a:srgbClr val="8C438F"/>
          </a:solidFill>
          <a:latin typeface="Georgia" pitchFamily="18" charset="0"/>
        </a:defRPr>
      </a:lvl7pPr>
      <a:lvl8pPr marL="1371600" algn="ctr" rtl="0" fontAlgn="base">
        <a:spcBef>
          <a:spcPct val="0"/>
        </a:spcBef>
        <a:spcAft>
          <a:spcPct val="0"/>
        </a:spcAft>
        <a:defRPr sz="3300">
          <a:solidFill>
            <a:srgbClr val="8C438F"/>
          </a:solidFill>
          <a:latin typeface="Georgia" pitchFamily="18" charset="0"/>
        </a:defRPr>
      </a:lvl8pPr>
      <a:lvl9pPr marL="1828800" algn="ctr" rtl="0" fontAlgn="base">
        <a:spcBef>
          <a:spcPct val="0"/>
        </a:spcBef>
        <a:spcAft>
          <a:spcPct val="0"/>
        </a:spcAft>
        <a:defRPr sz="3300">
          <a:solidFill>
            <a:srgbClr val="8C438F"/>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A04DA3"/>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C4652D"/>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B5D3D"/>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323528" y="2636912"/>
            <a:ext cx="8568952" cy="3672408"/>
          </a:xfrm>
        </p:spPr>
        <p:txBody>
          <a:bodyPr>
            <a:normAutofit/>
          </a:bodyPr>
          <a:lstStyle/>
          <a:p>
            <a:endParaRPr lang="ru-RU" sz="1400" b="1" dirty="0">
              <a:effectLst>
                <a:outerShdw blurRad="38100" dist="38100" dir="2700000" algn="tl">
                  <a:srgbClr val="000000">
                    <a:alpha val="43137"/>
                  </a:srgbClr>
                </a:outerShdw>
              </a:effectLst>
              <a:latin typeface="Times New Roman" pitchFamily="18" charset="0"/>
              <a:cs typeface="Times New Roman" pitchFamily="18" charset="0"/>
            </a:endParaRPr>
          </a:p>
          <a:p>
            <a:r>
              <a:rPr lang="en-US" sz="3500" dirty="0">
                <a:latin typeface="Times New Roman" pitchFamily="18" charset="0"/>
                <a:cs typeface="Times New Roman" pitchFamily="18" charset="0"/>
              </a:rPr>
              <a:t>Topic </a:t>
            </a:r>
            <a:r>
              <a:rPr lang="ru-RU" sz="3500" dirty="0">
                <a:latin typeface="Times New Roman" pitchFamily="18" charset="0"/>
                <a:cs typeface="Times New Roman" pitchFamily="18" charset="0"/>
              </a:rPr>
              <a:t>2</a:t>
            </a:r>
            <a:r>
              <a:rPr lang="en-US" sz="3500" dirty="0">
                <a:latin typeface="Times New Roman" pitchFamily="18" charset="0"/>
                <a:cs typeface="Times New Roman" pitchFamily="18" charset="0"/>
              </a:rPr>
              <a:t>. communications typology</a:t>
            </a:r>
            <a:endParaRPr lang="ru-RU" sz="3500" dirty="0">
              <a:latin typeface="Times New Roman" pitchFamily="18" charset="0"/>
              <a:cs typeface="Times New Roman" pitchFamily="18" charset="0"/>
            </a:endParaRPr>
          </a:p>
        </p:txBody>
      </p:sp>
      <p:sp>
        <p:nvSpPr>
          <p:cNvPr id="3" name="Заголовок 2"/>
          <p:cNvSpPr>
            <a:spLocks noGrp="1"/>
          </p:cNvSpPr>
          <p:nvPr>
            <p:ph type="ctrTitle"/>
          </p:nvPr>
        </p:nvSpPr>
        <p:spPr>
          <a:xfrm>
            <a:off x="247205" y="564704"/>
            <a:ext cx="8640960" cy="1440159"/>
          </a:xfrm>
        </p:spPr>
        <p:txBody>
          <a:bodyPr/>
          <a:lstStyle/>
          <a:p>
            <a:r>
              <a:rPr lang="en-US" sz="3600" b="1" dirty="0">
                <a:latin typeface="Times New Roman" pitchFamily="18" charset="0"/>
                <a:cs typeface="Times New Roman" pitchFamily="18" charset="0"/>
              </a:rPr>
              <a:t>SOCIAL AND COMMUNICATIVE TECHNOLOGIES IN PROFESSIONAL ACTIVITIES</a:t>
            </a:r>
            <a:endParaRPr lang="ru-RU"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254117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301625" y="228600"/>
            <a:ext cx="8534400" cy="608112"/>
          </a:xfrm>
        </p:spPr>
        <p:txBody>
          <a:bodyPr/>
          <a:lstStyle/>
          <a:p>
            <a:pPr marL="342900" indent="-342900">
              <a:defRPr/>
            </a:pPr>
            <a:r>
              <a:rPr lang="ru-RU" sz="3500" dirty="0"/>
              <a:t>3. </a:t>
            </a:r>
            <a:r>
              <a:rPr lang="en-US" sz="3500" dirty="0"/>
              <a:t>Levels of communication</a:t>
            </a:r>
            <a:r>
              <a:rPr lang="ru-RU" sz="3500" dirty="0"/>
              <a:t>. </a:t>
            </a:r>
          </a:p>
        </p:txBody>
      </p:sp>
      <p:sp>
        <p:nvSpPr>
          <p:cNvPr id="14339" name="Содержимое 2"/>
          <p:cNvSpPr>
            <a:spLocks noGrp="1"/>
          </p:cNvSpPr>
          <p:nvPr>
            <p:ph sz="quarter" idx="1"/>
          </p:nvPr>
        </p:nvSpPr>
        <p:spPr>
          <a:xfrm>
            <a:off x="301625" y="1527175"/>
            <a:ext cx="8504238" cy="4572000"/>
          </a:xfrm>
        </p:spPr>
        <p:txBody>
          <a:bodyPr/>
          <a:lstStyle/>
          <a:p>
            <a:pPr marL="0" indent="0">
              <a:buNone/>
            </a:pPr>
            <a:r>
              <a:rPr lang="ru-RU" sz="3200" b="1" dirty="0"/>
              <a:t>2. </a:t>
            </a:r>
            <a:r>
              <a:rPr lang="en-US" sz="3200" b="1" dirty="0"/>
              <a:t>Linguistic (language) </a:t>
            </a:r>
            <a:r>
              <a:rPr lang="ru-RU" sz="3200" dirty="0"/>
              <a:t>- </a:t>
            </a:r>
            <a:r>
              <a:rPr lang="en-US" sz="3200" dirty="0"/>
              <a:t>Transfer information with words</a:t>
            </a:r>
            <a:endParaRPr lang="ru-RU" sz="3200" dirty="0"/>
          </a:p>
          <a:p>
            <a:pPr marL="0" indent="0">
              <a:buNone/>
            </a:pPr>
            <a:r>
              <a:rPr lang="ru-RU" sz="3200" b="1" dirty="0"/>
              <a:t>3. </a:t>
            </a:r>
            <a:r>
              <a:rPr lang="en-US" sz="3200" b="1" dirty="0"/>
              <a:t>Metalinguistic (</a:t>
            </a:r>
            <a:r>
              <a:rPr lang="en-US" sz="3200" b="1" dirty="0" err="1"/>
              <a:t>metayasova</a:t>
            </a:r>
            <a:r>
              <a:rPr lang="en-US" sz="3200" b="1" dirty="0"/>
              <a:t>) </a:t>
            </a:r>
            <a:r>
              <a:rPr lang="ru-RU" sz="3200" dirty="0"/>
              <a:t>- </a:t>
            </a:r>
            <a:r>
              <a:rPr lang="en-US" sz="3200" dirty="0"/>
              <a:t>transfer information through words whose meaning has been pre-recorded. As a rule, we are talking about terminology. Terms are always understood unequivocally, and ordinary words are more often significant.</a:t>
            </a:r>
            <a:endParaRPr lang="ru-RU" sz="3200" dirty="0"/>
          </a:p>
          <a:p>
            <a:pPr algn="just" eaLnBrk="1" hangingPunct="1"/>
            <a:endParaRPr lang="ru-RU" sz="3000" dirty="0"/>
          </a:p>
        </p:txBody>
      </p:sp>
    </p:spTree>
    <p:extLst>
      <p:ext uri="{BB962C8B-B14F-4D97-AF65-F5344CB8AC3E}">
        <p14:creationId xmlns:p14="http://schemas.microsoft.com/office/powerpoint/2010/main" val="1376598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301625" y="228600"/>
            <a:ext cx="8534400" cy="608112"/>
          </a:xfrm>
        </p:spPr>
        <p:txBody>
          <a:bodyPr/>
          <a:lstStyle/>
          <a:p>
            <a:pPr marL="342900" indent="-342900">
              <a:defRPr/>
            </a:pPr>
            <a:r>
              <a:rPr lang="ru-RU" sz="3500" dirty="0"/>
              <a:t>3. </a:t>
            </a:r>
            <a:r>
              <a:rPr lang="en-US" sz="3500" dirty="0"/>
              <a:t>Levels of communication</a:t>
            </a:r>
            <a:r>
              <a:rPr lang="ru-RU" sz="3500" dirty="0"/>
              <a:t>. </a:t>
            </a:r>
          </a:p>
        </p:txBody>
      </p:sp>
      <p:sp>
        <p:nvSpPr>
          <p:cNvPr id="14339" name="Содержимое 2"/>
          <p:cNvSpPr>
            <a:spLocks noGrp="1"/>
          </p:cNvSpPr>
          <p:nvPr>
            <p:ph sz="quarter" idx="1"/>
          </p:nvPr>
        </p:nvSpPr>
        <p:spPr>
          <a:xfrm>
            <a:off x="301625" y="1527175"/>
            <a:ext cx="8504238" cy="4572000"/>
          </a:xfrm>
        </p:spPr>
        <p:txBody>
          <a:bodyPr/>
          <a:lstStyle/>
          <a:p>
            <a:pPr marL="0" indent="0">
              <a:buNone/>
            </a:pPr>
            <a:r>
              <a:rPr lang="ru-RU" sz="3200" b="1" dirty="0"/>
              <a:t>4. </a:t>
            </a:r>
            <a:r>
              <a:rPr lang="en-US" sz="3200" b="1" dirty="0" err="1"/>
              <a:t>Paralingisgic</a:t>
            </a:r>
            <a:r>
              <a:rPr lang="en-US" sz="3200" b="1" dirty="0"/>
              <a:t> level </a:t>
            </a:r>
            <a:r>
              <a:rPr lang="ru-RU" sz="3200" b="1" dirty="0"/>
              <a:t>- </a:t>
            </a:r>
            <a:r>
              <a:rPr lang="en-US" sz="3200" dirty="0"/>
              <a:t>transmission of information by non-verbal means, such as mic, gestures</a:t>
            </a:r>
            <a:r>
              <a:rPr lang="ru-RU" sz="3200" dirty="0"/>
              <a:t>.</a:t>
            </a:r>
          </a:p>
          <a:p>
            <a:pPr marL="0" indent="0">
              <a:buNone/>
            </a:pPr>
            <a:r>
              <a:rPr lang="ru-RU" sz="3200" b="1" dirty="0"/>
              <a:t>5. </a:t>
            </a:r>
            <a:r>
              <a:rPr lang="en-US" sz="3200" b="1" dirty="0"/>
              <a:t>Synthetic</a:t>
            </a:r>
            <a:r>
              <a:rPr lang="ru-RU" sz="3200" b="1" dirty="0"/>
              <a:t> </a:t>
            </a:r>
            <a:r>
              <a:rPr lang="ru-RU" sz="3200" dirty="0"/>
              <a:t>(</a:t>
            </a:r>
            <a:r>
              <a:rPr lang="en-US" sz="3200" dirty="0"/>
              <a:t>transfer information through sustainable constructs that combine the elements of the levels listed above</a:t>
            </a:r>
            <a:r>
              <a:rPr lang="ru-RU" sz="3200" dirty="0"/>
              <a:t>). </a:t>
            </a:r>
          </a:p>
          <a:p>
            <a:pPr algn="just" eaLnBrk="1" hangingPunct="1"/>
            <a:endParaRPr lang="ru-RU" sz="3000" dirty="0"/>
          </a:p>
        </p:txBody>
      </p:sp>
    </p:spTree>
    <p:extLst>
      <p:ext uri="{BB962C8B-B14F-4D97-AF65-F5344CB8AC3E}">
        <p14:creationId xmlns:p14="http://schemas.microsoft.com/office/powerpoint/2010/main" val="578654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301625" y="228600"/>
            <a:ext cx="8534400" cy="608112"/>
          </a:xfrm>
        </p:spPr>
        <p:txBody>
          <a:bodyPr/>
          <a:lstStyle/>
          <a:p>
            <a:pPr marL="342900" indent="-342900">
              <a:defRPr/>
            </a:pPr>
            <a:r>
              <a:rPr lang="ru-RU" sz="3500" b="1" dirty="0"/>
              <a:t>3. </a:t>
            </a:r>
            <a:r>
              <a:rPr lang="en-US" sz="3500" b="1" dirty="0"/>
              <a:t>Levels of communication</a:t>
            </a:r>
            <a:r>
              <a:rPr lang="ru-RU" sz="3500" b="1" dirty="0"/>
              <a:t>. </a:t>
            </a:r>
          </a:p>
        </p:txBody>
      </p:sp>
      <p:sp>
        <p:nvSpPr>
          <p:cNvPr id="14339" name="Содержимое 2"/>
          <p:cNvSpPr>
            <a:spLocks noGrp="1"/>
          </p:cNvSpPr>
          <p:nvPr>
            <p:ph sz="quarter" idx="1"/>
          </p:nvPr>
        </p:nvSpPr>
        <p:spPr>
          <a:xfrm>
            <a:off x="301624" y="1527175"/>
            <a:ext cx="8662863" cy="4572000"/>
          </a:xfrm>
        </p:spPr>
        <p:txBody>
          <a:bodyPr/>
          <a:lstStyle/>
          <a:p>
            <a:pPr marL="0" indent="0">
              <a:buNone/>
            </a:pPr>
            <a:r>
              <a:rPr lang="en-US" sz="3200" dirty="0"/>
              <a:t>By the number of participants, communication is divided into: 
</a:t>
            </a:r>
            <a:r>
              <a:rPr lang="en-US" sz="3200" b="1" dirty="0"/>
              <a:t>interpersonal </a:t>
            </a:r>
            <a:r>
              <a:rPr lang="en-US" sz="3200" dirty="0"/>
              <a:t>(the communicator is one person)</a:t>
            </a:r>
            <a:r>
              <a:rPr lang="ru-RU" sz="3200" dirty="0"/>
              <a:t>, </a:t>
            </a:r>
          </a:p>
          <a:p>
            <a:r>
              <a:rPr lang="en-US" sz="3200" b="1" dirty="0"/>
              <a:t>Group </a:t>
            </a:r>
            <a:r>
              <a:rPr lang="ru-RU" sz="3200" dirty="0"/>
              <a:t>(</a:t>
            </a:r>
            <a:r>
              <a:rPr lang="en-US" sz="3200" dirty="0"/>
              <a:t>communicators is a small audience of no more than 10 people</a:t>
            </a:r>
            <a:r>
              <a:rPr lang="ru-RU" sz="3200" dirty="0"/>
              <a:t>) </a:t>
            </a:r>
          </a:p>
          <a:p>
            <a:r>
              <a:rPr lang="en-US" sz="3200" b="1" dirty="0"/>
              <a:t>Mass</a:t>
            </a:r>
            <a:r>
              <a:rPr lang="ru-RU" sz="3200" dirty="0"/>
              <a:t> (</a:t>
            </a:r>
            <a:r>
              <a:rPr lang="en-US" sz="3200" dirty="0"/>
              <a:t>has a numerically large audience</a:t>
            </a:r>
            <a:r>
              <a:rPr lang="ru-RU" sz="3200" dirty="0"/>
              <a:t>).</a:t>
            </a:r>
            <a:endParaRPr lang="ru-RU" sz="3000" dirty="0"/>
          </a:p>
        </p:txBody>
      </p:sp>
    </p:spTree>
    <p:extLst>
      <p:ext uri="{BB962C8B-B14F-4D97-AF65-F5344CB8AC3E}">
        <p14:creationId xmlns:p14="http://schemas.microsoft.com/office/powerpoint/2010/main" val="1656976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1440160"/>
          </a:xfrm>
        </p:spPr>
        <p:txBody>
          <a:bodyPr/>
          <a:lstStyle/>
          <a:p>
            <a:r>
              <a:rPr lang="en-US" sz="3200" b="1" dirty="0"/>
              <a:t>4. The evolution of communications</a:t>
            </a:r>
            <a:br>
              <a:rPr lang="en-US" sz="3200" b="1" dirty="0"/>
            </a:br>
            <a:r>
              <a:rPr lang="en-US" sz="3200" b="1" dirty="0"/>
              <a:t>(from verbal culture to multimedia)
</a:t>
            </a:r>
            <a:endParaRPr lang="ru-RU" sz="3200" b="1" dirty="0"/>
          </a:p>
        </p:txBody>
      </p:sp>
      <p:sp>
        <p:nvSpPr>
          <p:cNvPr id="3" name="Объект 2"/>
          <p:cNvSpPr>
            <a:spLocks noGrp="1"/>
          </p:cNvSpPr>
          <p:nvPr>
            <p:ph idx="1"/>
          </p:nvPr>
        </p:nvSpPr>
        <p:spPr>
          <a:xfrm>
            <a:off x="0" y="1844824"/>
            <a:ext cx="9144000" cy="5013176"/>
          </a:xfrm>
        </p:spPr>
        <p:txBody>
          <a:bodyPr/>
          <a:lstStyle/>
          <a:p>
            <a:pPr marL="514350" indent="468000">
              <a:spcBef>
                <a:spcPts val="1200"/>
              </a:spcBef>
              <a:buAutoNum type="arabicPeriod"/>
            </a:pPr>
            <a:r>
              <a:rPr lang="en-US" dirty="0"/>
              <a:t>Appearance of speech
Invention of writing
Invention of Printing
Invention of electronic communication (phone, telegraph, radio, television)
The invention of a personal computer</a:t>
            </a:r>
            <a:endParaRPr lang="ru-RU" dirty="0"/>
          </a:p>
        </p:txBody>
      </p:sp>
    </p:spTree>
    <p:extLst>
      <p:ext uri="{BB962C8B-B14F-4D97-AF65-F5344CB8AC3E}">
        <p14:creationId xmlns:p14="http://schemas.microsoft.com/office/powerpoint/2010/main" val="4223791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36" y="548680"/>
            <a:ext cx="9026759" cy="1152128"/>
          </a:xfrm>
        </p:spPr>
        <p:txBody>
          <a:bodyPr/>
          <a:lstStyle/>
          <a:p>
            <a:r>
              <a:rPr lang="en-US" sz="3400" b="1" dirty="0"/>
              <a:t>FIRST COMMUNICATION REVOLUTION </a:t>
            </a:r>
            <a:r>
              <a:rPr lang="ru-RU" sz="3400" b="1" dirty="0"/>
              <a:t>– </a:t>
            </a:r>
            <a:r>
              <a:rPr lang="en-US" sz="3400" b="1" dirty="0">
                <a:solidFill>
                  <a:srgbClr val="FF0000"/>
                </a:solidFill>
              </a:rPr>
              <a:t>APPEARANCE OF SPEECH</a:t>
            </a:r>
            <a:endParaRPr lang="ru-RU" sz="3400" b="1" dirty="0">
              <a:solidFill>
                <a:srgbClr val="FF0000"/>
              </a:solidFill>
            </a:endParaRPr>
          </a:p>
        </p:txBody>
      </p:sp>
      <p:sp>
        <p:nvSpPr>
          <p:cNvPr id="3" name="Объект 2"/>
          <p:cNvSpPr>
            <a:spLocks noGrp="1"/>
          </p:cNvSpPr>
          <p:nvPr>
            <p:ph idx="1"/>
          </p:nvPr>
        </p:nvSpPr>
        <p:spPr>
          <a:xfrm>
            <a:off x="395536" y="1700808"/>
            <a:ext cx="8424936" cy="5157193"/>
          </a:xfrm>
        </p:spPr>
        <p:txBody>
          <a:bodyPr/>
          <a:lstStyle/>
          <a:p>
            <a:pPr marL="0" indent="0">
              <a:buNone/>
            </a:pPr>
            <a:r>
              <a:rPr lang="en-US" sz="3600" b="1" i="1" dirty="0">
                <a:solidFill>
                  <a:srgbClr val="000000"/>
                </a:solidFill>
                <a:latin typeface="Times New Roman"/>
                <a:ea typeface="Calibri"/>
              </a:rPr>
              <a:t>Evolutionary approach</a:t>
            </a:r>
            <a:r>
              <a:rPr lang="en-US" sz="3600" dirty="0">
                <a:solidFill>
                  <a:srgbClr val="000000"/>
                </a:solidFill>
                <a:latin typeface="Times New Roman"/>
                <a:ea typeface="Calibri"/>
              </a:rPr>
              <a:t>.
In a primitive society, the technique of farming became more complex. </a:t>
            </a:r>
            <a:endParaRPr lang="ru-RU" sz="3600" dirty="0">
              <a:solidFill>
                <a:srgbClr val="000000"/>
              </a:solidFill>
              <a:latin typeface="Times New Roman"/>
              <a:ea typeface="Calibri"/>
            </a:endParaRPr>
          </a:p>
          <a:p>
            <a:pPr marL="0" indent="0" algn="just">
              <a:buNone/>
            </a:pPr>
            <a:r>
              <a:rPr lang="en-US" sz="3600" b="1" dirty="0"/>
              <a:t>The complexity of collective actions and social relations has led to the emergence of new means of communication - PICH.
</a:t>
            </a:r>
            <a:endParaRPr lang="ru-RU" dirty="0">
              <a:solidFill>
                <a:srgbClr val="000000"/>
              </a:solidFill>
              <a:latin typeface="Times New Roman"/>
              <a:ea typeface="Calibri"/>
            </a:endParaRPr>
          </a:p>
          <a:p>
            <a:pPr marL="0" indent="0">
              <a:buNone/>
            </a:pPr>
            <a:endParaRPr lang="ru-RU" dirty="0"/>
          </a:p>
        </p:txBody>
      </p:sp>
    </p:spTree>
    <p:extLst>
      <p:ext uri="{BB962C8B-B14F-4D97-AF65-F5344CB8AC3E}">
        <p14:creationId xmlns:p14="http://schemas.microsoft.com/office/powerpoint/2010/main" val="2048214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36" y="548680"/>
            <a:ext cx="9026759" cy="1152128"/>
          </a:xfrm>
        </p:spPr>
        <p:txBody>
          <a:bodyPr/>
          <a:lstStyle/>
          <a:p>
            <a:r>
              <a:rPr lang="en-US" sz="3400" b="1" dirty="0"/>
              <a:t>FIRST COMMUNICATION REVOLUTION </a:t>
            </a:r>
            <a:r>
              <a:rPr lang="ru-RU" sz="3400" b="1" dirty="0"/>
              <a:t>– </a:t>
            </a:r>
            <a:r>
              <a:rPr lang="en-US" sz="3400" b="1" dirty="0">
                <a:solidFill>
                  <a:srgbClr val="FF0000"/>
                </a:solidFill>
              </a:rPr>
              <a:t>APPEARANCE OF SPEECH</a:t>
            </a:r>
            <a:endParaRPr lang="ru-RU" sz="3400" b="1" dirty="0">
              <a:solidFill>
                <a:srgbClr val="FF0000"/>
              </a:solidFill>
            </a:endParaRPr>
          </a:p>
        </p:txBody>
      </p:sp>
      <p:sp>
        <p:nvSpPr>
          <p:cNvPr id="3" name="Объект 2"/>
          <p:cNvSpPr>
            <a:spLocks noGrp="1"/>
          </p:cNvSpPr>
          <p:nvPr>
            <p:ph idx="1"/>
          </p:nvPr>
        </p:nvSpPr>
        <p:spPr>
          <a:xfrm>
            <a:off x="395536" y="1700808"/>
            <a:ext cx="8424936" cy="5157193"/>
          </a:xfrm>
        </p:spPr>
        <p:txBody>
          <a:bodyPr/>
          <a:lstStyle/>
          <a:p>
            <a:pPr marL="0" indent="0" algn="just">
              <a:buNone/>
            </a:pPr>
            <a:r>
              <a:rPr lang="en-US" sz="3600" b="1" dirty="0">
                <a:solidFill>
                  <a:srgbClr val="000000"/>
                </a:solidFill>
                <a:latin typeface="Times New Roman"/>
                <a:ea typeface="Calibri"/>
              </a:rPr>
              <a:t>A creationistic approach</a:t>
            </a:r>
            <a:r>
              <a:rPr lang="en-US" sz="3600" dirty="0">
                <a:solidFill>
                  <a:srgbClr val="000000"/>
                </a:solidFill>
                <a:latin typeface="Times New Roman"/>
                <a:ea typeface="Calibri"/>
              </a:rPr>
              <a:t>.
When man was created, God gave him speech. The first people had one language, had excellent memory and did not have the need for writing, as almost without loss they could pass the necessary information to the next bye.  
</a:t>
            </a:r>
            <a:endParaRPr lang="ru-RU" dirty="0"/>
          </a:p>
        </p:txBody>
      </p:sp>
    </p:spTree>
    <p:extLst>
      <p:ext uri="{BB962C8B-B14F-4D97-AF65-F5344CB8AC3E}">
        <p14:creationId xmlns:p14="http://schemas.microsoft.com/office/powerpoint/2010/main" val="2877359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268760"/>
            <a:ext cx="9036496" cy="4925144"/>
          </a:xfrm>
        </p:spPr>
        <p:txBody>
          <a:bodyPr/>
          <a:lstStyle/>
          <a:p>
            <a:pPr indent="0" algn="just">
              <a:lnSpc>
                <a:spcPct val="150000"/>
              </a:lnSpc>
              <a:spcAft>
                <a:spcPts val="0"/>
              </a:spcAft>
              <a:buNone/>
            </a:pPr>
            <a:r>
              <a:rPr lang="en-US" sz="2800" b="1" i="1" dirty="0">
                <a:solidFill>
                  <a:srgbClr val="000000"/>
                </a:solidFill>
                <a:latin typeface="Times New Roman"/>
                <a:ea typeface="Calibri"/>
              </a:rPr>
              <a:t>Evolutionary approach</a:t>
            </a:r>
            <a:r>
              <a:rPr lang="en-US" sz="2800" dirty="0">
                <a:solidFill>
                  <a:srgbClr val="000000"/>
                </a:solidFill>
                <a:latin typeface="Times New Roman"/>
                <a:ea typeface="Calibri"/>
              </a:rPr>
              <a:t>.</a:t>
            </a:r>
            <a:endParaRPr lang="ru-RU" b="1" dirty="0">
              <a:solidFill>
                <a:srgbClr val="000000"/>
              </a:solidFill>
              <a:latin typeface="Times New Roman"/>
              <a:ea typeface="Times New Roman"/>
            </a:endParaRPr>
          </a:p>
          <a:p>
            <a:pPr indent="0" algn="just">
              <a:lnSpc>
                <a:spcPct val="150000"/>
              </a:lnSpc>
              <a:spcAft>
                <a:spcPts val="0"/>
              </a:spcAft>
              <a:buNone/>
            </a:pPr>
            <a:r>
              <a:rPr lang="en-US" b="1" dirty="0">
                <a:solidFill>
                  <a:srgbClr val="000000"/>
                </a:solidFill>
                <a:latin typeface="Times New Roman"/>
                <a:ea typeface="Times New Roman"/>
              </a:rPr>
              <a:t>Speech became the leading means</a:t>
            </a:r>
            <a:r>
              <a:rPr lang="ru-RU" b="1" dirty="0">
                <a:solidFill>
                  <a:srgbClr val="000000"/>
                </a:solidFill>
                <a:latin typeface="Times New Roman"/>
                <a:ea typeface="Times New Roman"/>
              </a:rPr>
              <a:t>:</a:t>
            </a:r>
            <a:endParaRPr lang="ru-RU" sz="2400" b="1" dirty="0">
              <a:latin typeface="Times New Roman"/>
              <a:ea typeface="Times New Roman"/>
            </a:endParaRPr>
          </a:p>
          <a:p>
            <a:pPr lvl="0" algn="just">
              <a:spcBef>
                <a:spcPts val="0"/>
              </a:spcBef>
              <a:spcAft>
                <a:spcPts val="0"/>
              </a:spcAft>
              <a:buFont typeface="Symbol"/>
              <a:buChar char=""/>
              <a:tabLst>
                <a:tab pos="608330" algn="l"/>
              </a:tabLst>
            </a:pPr>
            <a:r>
              <a:rPr lang="en-US" dirty="0">
                <a:solidFill>
                  <a:srgbClr val="000000"/>
                </a:solidFill>
                <a:latin typeface="Times New Roman"/>
                <a:ea typeface="Times New Roman"/>
              </a:rPr>
              <a:t>cognition of the world around us, the tool of thinking</a:t>
            </a:r>
            <a:r>
              <a:rPr lang="ru-RU" dirty="0">
                <a:solidFill>
                  <a:srgbClr val="000000"/>
                </a:solidFill>
                <a:latin typeface="Times New Roman"/>
                <a:ea typeface="Times New Roman"/>
              </a:rPr>
              <a:t>;</a:t>
            </a:r>
            <a:endParaRPr lang="ru-RU" sz="2400" dirty="0">
              <a:latin typeface="Times New Roman"/>
              <a:ea typeface="Times New Roman"/>
            </a:endParaRPr>
          </a:p>
          <a:p>
            <a:pPr lvl="0">
              <a:spcBef>
                <a:spcPts val="0"/>
              </a:spcBef>
              <a:spcAft>
                <a:spcPts val="0"/>
              </a:spcAft>
              <a:buFont typeface="Symbol"/>
              <a:buChar char=""/>
              <a:tabLst>
                <a:tab pos="608330" algn="l"/>
              </a:tabLst>
            </a:pPr>
            <a:r>
              <a:rPr lang="en-US" dirty="0">
                <a:solidFill>
                  <a:srgbClr val="000000"/>
                </a:solidFill>
                <a:latin typeface="Times New Roman"/>
                <a:ea typeface="Times New Roman"/>
              </a:rPr>
              <a:t>Transfers of accumulated 
knowledge and experience</a:t>
            </a:r>
            <a:r>
              <a:rPr lang="ru-RU" dirty="0">
                <a:solidFill>
                  <a:srgbClr val="000000"/>
                </a:solidFill>
                <a:latin typeface="Times New Roman"/>
                <a:ea typeface="Times New Roman"/>
              </a:rPr>
              <a:t>;</a:t>
            </a:r>
            <a:endParaRPr lang="ru-RU" sz="2400" dirty="0">
              <a:latin typeface="Times New Roman"/>
              <a:ea typeface="Times New Roman"/>
            </a:endParaRPr>
          </a:p>
          <a:p>
            <a:pPr lvl="0" algn="just">
              <a:spcBef>
                <a:spcPts val="0"/>
              </a:spcBef>
              <a:spcAft>
                <a:spcPts val="0"/>
              </a:spcAft>
              <a:buFont typeface="Symbol"/>
              <a:buChar char=""/>
              <a:tabLst>
                <a:tab pos="608330" algn="l"/>
              </a:tabLst>
            </a:pPr>
            <a:r>
              <a:rPr lang="en-US" dirty="0">
                <a:solidFill>
                  <a:srgbClr val="000000"/>
                </a:solidFill>
                <a:latin typeface="Times New Roman"/>
                <a:ea typeface="Times New Roman"/>
              </a:rPr>
              <a:t>regulating interactions</a:t>
            </a:r>
            <a:r>
              <a:rPr lang="ru-RU" dirty="0">
                <a:solidFill>
                  <a:srgbClr val="000000"/>
                </a:solidFill>
                <a:latin typeface="Times New Roman"/>
                <a:ea typeface="Times New Roman"/>
              </a:rPr>
              <a:t>;</a:t>
            </a:r>
          </a:p>
          <a:p>
            <a:pPr lvl="0" algn="just">
              <a:spcBef>
                <a:spcPts val="0"/>
              </a:spcBef>
              <a:spcAft>
                <a:spcPts val="0"/>
              </a:spcAft>
              <a:buFont typeface="Symbol"/>
              <a:buChar char=""/>
              <a:tabLst>
                <a:tab pos="608330" algn="l"/>
              </a:tabLst>
            </a:pPr>
            <a:r>
              <a:rPr lang="ru-RU" dirty="0">
                <a:solidFill>
                  <a:srgbClr val="000000"/>
                </a:solidFill>
                <a:latin typeface="Times New Roman"/>
                <a:ea typeface="Times New Roman"/>
              </a:rPr>
              <a:t> </a:t>
            </a:r>
            <a:r>
              <a:rPr lang="en-US" dirty="0">
                <a:solidFill>
                  <a:srgbClr val="000000"/>
                </a:solidFill>
                <a:latin typeface="Times New Roman"/>
                <a:ea typeface="Times New Roman"/>
              </a:rPr>
              <a:t>informing about something</a:t>
            </a:r>
            <a:r>
              <a:rPr lang="ru-RU" dirty="0">
                <a:solidFill>
                  <a:srgbClr val="000000"/>
                </a:solidFill>
                <a:latin typeface="Times New Roman"/>
                <a:ea typeface="Times New Roman"/>
              </a:rPr>
              <a:t>;</a:t>
            </a:r>
          </a:p>
          <a:p>
            <a:pPr lvl="0" algn="just">
              <a:spcBef>
                <a:spcPts val="0"/>
              </a:spcBef>
              <a:spcAft>
                <a:spcPts val="0"/>
              </a:spcAft>
              <a:buFont typeface="Symbol"/>
              <a:buChar char=""/>
              <a:tabLst>
                <a:tab pos="608330" algn="l"/>
              </a:tabLst>
            </a:pPr>
            <a:r>
              <a:rPr lang="ru-RU" dirty="0">
                <a:solidFill>
                  <a:srgbClr val="000000"/>
                </a:solidFill>
                <a:latin typeface="Times New Roman"/>
                <a:ea typeface="Times New Roman"/>
              </a:rPr>
              <a:t> </a:t>
            </a:r>
            <a:r>
              <a:rPr lang="en-US" dirty="0">
                <a:solidFill>
                  <a:srgbClr val="000000"/>
                </a:solidFill>
                <a:latin typeface="Times New Roman"/>
                <a:ea typeface="Times New Roman"/>
              </a:rPr>
              <a:t>Internal self-organization and </a:t>
            </a:r>
            <a:endParaRPr lang="ru-RU" dirty="0">
              <a:solidFill>
                <a:srgbClr val="000000"/>
              </a:solidFill>
              <a:latin typeface="Times New Roman"/>
              <a:ea typeface="Times New Roman"/>
            </a:endParaRPr>
          </a:p>
          <a:p>
            <a:pPr marL="0" lvl="0" indent="0" algn="just">
              <a:spcBef>
                <a:spcPts val="0"/>
              </a:spcBef>
              <a:spcAft>
                <a:spcPts val="0"/>
              </a:spcAft>
              <a:buNone/>
              <a:tabLst>
                <a:tab pos="608330" algn="l"/>
              </a:tabLst>
            </a:pPr>
            <a:r>
              <a:rPr lang="ru-RU" dirty="0">
                <a:solidFill>
                  <a:srgbClr val="000000"/>
                </a:solidFill>
                <a:latin typeface="Times New Roman"/>
                <a:ea typeface="Times New Roman"/>
              </a:rPr>
              <a:t>    </a:t>
            </a:r>
            <a:r>
              <a:rPr lang="en-US" dirty="0">
                <a:solidFill>
                  <a:srgbClr val="000000"/>
                </a:solidFill>
                <a:latin typeface="Times New Roman"/>
                <a:ea typeface="Times New Roman"/>
              </a:rPr>
              <a:t>self-government of man</a:t>
            </a:r>
            <a:r>
              <a:rPr lang="ru-RU" dirty="0">
                <a:solidFill>
                  <a:srgbClr val="000000"/>
                </a:solidFill>
                <a:latin typeface="Times New Roman"/>
                <a:ea typeface="Times New Roman"/>
              </a:rPr>
              <a:t>.</a:t>
            </a:r>
            <a:endParaRPr lang="ru-RU" sz="2400" dirty="0">
              <a:latin typeface="Times New Roman"/>
              <a:ea typeface="Times New Roman"/>
            </a:endParaRPr>
          </a:p>
          <a:p>
            <a:pPr marL="0" indent="0">
              <a:buNone/>
            </a:pPr>
            <a:endParaRPr lang="ru-RU" dirty="0"/>
          </a:p>
        </p:txBody>
      </p:sp>
      <p:sp>
        <p:nvSpPr>
          <p:cNvPr id="2" name="Заголовок 1"/>
          <p:cNvSpPr>
            <a:spLocks noGrp="1"/>
          </p:cNvSpPr>
          <p:nvPr>
            <p:ph type="title"/>
          </p:nvPr>
        </p:nvSpPr>
        <p:spPr>
          <a:xfrm>
            <a:off x="0" y="188640"/>
            <a:ext cx="9090248" cy="1224135"/>
          </a:xfrm>
        </p:spPr>
        <p:txBody>
          <a:bodyPr/>
          <a:lstStyle/>
          <a:p>
            <a:r>
              <a:rPr lang="en-US" sz="3600" b="1" dirty="0">
                <a:solidFill>
                  <a:schemeClr val="tx1"/>
                </a:solidFill>
              </a:rPr>
              <a:t>APPEARANCE OF SPEECH
</a:t>
            </a:r>
            <a:endParaRPr lang="ru-RU" dirty="0">
              <a:solidFill>
                <a:schemeClr val="tx1"/>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3068960"/>
            <a:ext cx="3292624" cy="3335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0200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268760"/>
            <a:ext cx="9036496" cy="4925144"/>
          </a:xfrm>
        </p:spPr>
        <p:txBody>
          <a:bodyPr/>
          <a:lstStyle/>
          <a:p>
            <a:pPr indent="0" algn="just">
              <a:lnSpc>
                <a:spcPct val="150000"/>
              </a:lnSpc>
              <a:spcAft>
                <a:spcPts val="0"/>
              </a:spcAft>
              <a:buNone/>
            </a:pPr>
            <a:r>
              <a:rPr lang="en-US" sz="2800" b="1" i="1" dirty="0">
                <a:solidFill>
                  <a:srgbClr val="000000"/>
                </a:solidFill>
                <a:latin typeface="Times New Roman"/>
                <a:ea typeface="Calibri"/>
              </a:rPr>
              <a:t>A creationistic approach</a:t>
            </a:r>
            <a:r>
              <a:rPr lang="en-US" sz="2800" dirty="0">
                <a:solidFill>
                  <a:srgbClr val="000000"/>
                </a:solidFill>
                <a:latin typeface="Times New Roman"/>
                <a:ea typeface="Calibri"/>
              </a:rPr>
              <a:t>.</a:t>
            </a:r>
            <a:endParaRPr lang="ru-RU" b="1" dirty="0">
              <a:solidFill>
                <a:srgbClr val="000000"/>
              </a:solidFill>
              <a:latin typeface="Times New Roman"/>
              <a:ea typeface="Times New Roman"/>
            </a:endParaRPr>
          </a:p>
          <a:p>
            <a:pPr indent="0" algn="just">
              <a:lnSpc>
                <a:spcPct val="150000"/>
              </a:lnSpc>
              <a:spcAft>
                <a:spcPts val="0"/>
              </a:spcAft>
              <a:buNone/>
            </a:pPr>
            <a:r>
              <a:rPr lang="en-US" b="1" dirty="0">
                <a:solidFill>
                  <a:srgbClr val="000000"/>
                </a:solidFill>
                <a:latin typeface="Times New Roman"/>
                <a:ea typeface="Times New Roman"/>
              </a:rPr>
              <a:t>Speech was originally the leading means</a:t>
            </a:r>
            <a:r>
              <a:rPr lang="ru-RU" b="1" dirty="0">
                <a:solidFill>
                  <a:srgbClr val="000000"/>
                </a:solidFill>
                <a:latin typeface="Times New Roman"/>
                <a:ea typeface="Times New Roman"/>
              </a:rPr>
              <a:t>:</a:t>
            </a:r>
            <a:endParaRPr lang="ru-RU" sz="2400" b="1" dirty="0">
              <a:latin typeface="Times New Roman"/>
              <a:ea typeface="Times New Roman"/>
            </a:endParaRPr>
          </a:p>
          <a:p>
            <a:pPr lvl="0" algn="just">
              <a:spcBef>
                <a:spcPts val="0"/>
              </a:spcBef>
              <a:spcAft>
                <a:spcPts val="0"/>
              </a:spcAft>
              <a:buFont typeface="Symbol"/>
              <a:buChar char=""/>
              <a:tabLst>
                <a:tab pos="608330" algn="l"/>
              </a:tabLst>
            </a:pPr>
            <a:r>
              <a:rPr lang="en-US" dirty="0">
                <a:solidFill>
                  <a:srgbClr val="000000"/>
                </a:solidFill>
                <a:latin typeface="Times New Roman"/>
                <a:ea typeface="Times New Roman"/>
              </a:rPr>
              <a:t>cognition of the world around him, the tool of thinking;
Transfers of accumulated knowledge and experience
Regulating interactions</a:t>
            </a:r>
            <a:r>
              <a:rPr lang="ru-RU" dirty="0">
                <a:solidFill>
                  <a:srgbClr val="000000"/>
                </a:solidFill>
                <a:latin typeface="Times New Roman"/>
                <a:ea typeface="Times New Roman"/>
              </a:rPr>
              <a:t>;</a:t>
            </a:r>
          </a:p>
          <a:p>
            <a:pPr lvl="0" algn="just">
              <a:spcBef>
                <a:spcPts val="0"/>
              </a:spcBef>
              <a:spcAft>
                <a:spcPts val="0"/>
              </a:spcAft>
              <a:buFont typeface="Symbol"/>
              <a:buChar char=""/>
              <a:tabLst>
                <a:tab pos="608330" algn="l"/>
              </a:tabLst>
            </a:pPr>
            <a:r>
              <a:rPr lang="en-US" dirty="0">
                <a:solidFill>
                  <a:srgbClr val="000000"/>
                </a:solidFill>
                <a:latin typeface="Times New Roman"/>
                <a:ea typeface="Times New Roman"/>
              </a:rPr>
              <a:t> informing about something</a:t>
            </a:r>
            <a:r>
              <a:rPr lang="ru-RU" dirty="0">
                <a:solidFill>
                  <a:srgbClr val="000000"/>
                </a:solidFill>
                <a:latin typeface="Times New Roman"/>
                <a:ea typeface="Times New Roman"/>
              </a:rPr>
              <a:t>;</a:t>
            </a:r>
          </a:p>
          <a:p>
            <a:pPr lvl="0" algn="just">
              <a:spcBef>
                <a:spcPts val="0"/>
              </a:spcBef>
              <a:spcAft>
                <a:spcPts val="0"/>
              </a:spcAft>
              <a:buFont typeface="Symbol"/>
              <a:buChar char=""/>
              <a:tabLst>
                <a:tab pos="608330" algn="l"/>
              </a:tabLst>
            </a:pPr>
            <a:r>
              <a:rPr lang="ru-RU" dirty="0">
                <a:solidFill>
                  <a:srgbClr val="000000"/>
                </a:solidFill>
                <a:latin typeface="Times New Roman"/>
                <a:ea typeface="Times New Roman"/>
              </a:rPr>
              <a:t> </a:t>
            </a:r>
            <a:r>
              <a:rPr lang="en-US" dirty="0">
                <a:solidFill>
                  <a:srgbClr val="000000"/>
                </a:solidFill>
                <a:latin typeface="Times New Roman"/>
                <a:ea typeface="Times New Roman"/>
              </a:rPr>
              <a:t>internal self-organization and </a:t>
            </a:r>
          </a:p>
          <a:p>
            <a:pPr marL="0" lvl="0" indent="0" algn="just">
              <a:spcBef>
                <a:spcPts val="0"/>
              </a:spcBef>
              <a:spcAft>
                <a:spcPts val="0"/>
              </a:spcAft>
              <a:buNone/>
              <a:tabLst>
                <a:tab pos="608330" algn="l"/>
              </a:tabLst>
            </a:pPr>
            <a:r>
              <a:rPr lang="en-US" dirty="0">
                <a:solidFill>
                  <a:srgbClr val="000000"/>
                </a:solidFill>
                <a:latin typeface="Times New Roman"/>
                <a:ea typeface="Times New Roman"/>
              </a:rPr>
              <a:t>    self-government of the person</a:t>
            </a:r>
            <a:r>
              <a:rPr lang="ru-RU" dirty="0">
                <a:solidFill>
                  <a:srgbClr val="000000"/>
                </a:solidFill>
                <a:latin typeface="Times New Roman"/>
                <a:ea typeface="Times New Roman"/>
              </a:rPr>
              <a:t>.</a:t>
            </a:r>
            <a:endParaRPr lang="ru-RU" sz="2400" dirty="0">
              <a:latin typeface="Times New Roman"/>
              <a:ea typeface="Times New Roman"/>
            </a:endParaRPr>
          </a:p>
          <a:p>
            <a:pPr marL="0" indent="0">
              <a:buNone/>
            </a:pPr>
            <a:endParaRPr lang="ru-RU" dirty="0"/>
          </a:p>
        </p:txBody>
      </p:sp>
      <p:sp>
        <p:nvSpPr>
          <p:cNvPr id="2" name="Заголовок 1"/>
          <p:cNvSpPr>
            <a:spLocks noGrp="1"/>
          </p:cNvSpPr>
          <p:nvPr>
            <p:ph type="title"/>
          </p:nvPr>
        </p:nvSpPr>
        <p:spPr>
          <a:xfrm>
            <a:off x="0" y="188640"/>
            <a:ext cx="9090248" cy="1224135"/>
          </a:xfrm>
        </p:spPr>
        <p:txBody>
          <a:bodyPr/>
          <a:lstStyle/>
          <a:p>
            <a:r>
              <a:rPr lang="en-US" sz="3600" b="1" dirty="0">
                <a:solidFill>
                  <a:schemeClr val="tx1"/>
                </a:solidFill>
              </a:rPr>
              <a:t>APPEARANCE OF SPEECH
</a:t>
            </a:r>
            <a:endParaRPr lang="ru-RU" dirty="0">
              <a:solidFill>
                <a:schemeClr val="tx1"/>
              </a:solidFill>
            </a:endParaRPr>
          </a:p>
        </p:txBody>
      </p:sp>
      <p:pic>
        <p:nvPicPr>
          <p:cNvPr id="1026" name="Picture 2">
            <a:extLst>
              <a:ext uri="{FF2B5EF4-FFF2-40B4-BE49-F238E27FC236}">
                <a16:creationId xmlns:a16="http://schemas.microsoft.com/office/drawing/2014/main" id="{84983E45-8F72-4730-97A0-2346FA0DEB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1572" y="3695790"/>
            <a:ext cx="3934226" cy="2665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334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033" y="476672"/>
            <a:ext cx="9036496" cy="1752600"/>
          </a:xfrm>
        </p:spPr>
        <p:txBody>
          <a:bodyPr/>
          <a:lstStyle/>
          <a:p>
            <a:r>
              <a:rPr lang="en-US" sz="3200" b="1" dirty="0">
                <a:solidFill>
                  <a:schemeClr val="tx1"/>
                </a:solidFill>
              </a:rPr>
              <a:t>THE SECOND COMMUNICATION REVOLUTION - THE INVENTION OF WRITING
</a:t>
            </a:r>
            <a:endParaRPr lang="ru-RU" sz="3200" b="1" dirty="0">
              <a:solidFill>
                <a:schemeClr val="tx1"/>
              </a:solidFill>
            </a:endParaRPr>
          </a:p>
        </p:txBody>
      </p:sp>
      <p:sp>
        <p:nvSpPr>
          <p:cNvPr id="3" name="Объект 2"/>
          <p:cNvSpPr>
            <a:spLocks noGrp="1"/>
          </p:cNvSpPr>
          <p:nvPr>
            <p:ph idx="1"/>
          </p:nvPr>
        </p:nvSpPr>
        <p:spPr>
          <a:xfrm>
            <a:off x="0" y="1628800"/>
            <a:ext cx="8820472" cy="4358750"/>
          </a:xfrm>
        </p:spPr>
        <p:txBody>
          <a:bodyPr/>
          <a:lstStyle/>
          <a:p>
            <a:pPr marL="180000" indent="457200" algn="just">
              <a:spcBef>
                <a:spcPts val="1200"/>
              </a:spcBef>
              <a:buNone/>
            </a:pPr>
            <a:r>
              <a:rPr lang="en-US" sz="3200" b="1" i="1" dirty="0">
                <a:latin typeface="Times New Roman"/>
                <a:ea typeface="Calibri"/>
              </a:rPr>
              <a:t>"A man disappears, his body becomes ashes, all his relatives disappear from the surface of the earth, but the scriptures make him remember it with the mouths of those who pass it on to the mouths of others. The book is needed more than a built house, better than a luxurious palace, better than a monument in the temple"</a:t>
            </a:r>
            <a:r>
              <a:rPr lang="en-US" sz="3600" b="1" i="1" dirty="0">
                <a:latin typeface="Times New Roman"/>
                <a:ea typeface="Calibri"/>
              </a:rPr>
              <a:t>
</a:t>
            </a:r>
            <a:endParaRPr lang="ru-RU" sz="3600" b="1" dirty="0"/>
          </a:p>
        </p:txBody>
      </p:sp>
      <p:pic>
        <p:nvPicPr>
          <p:cNvPr id="2050" name="Picture 2">
            <a:extLst>
              <a:ext uri="{FF2B5EF4-FFF2-40B4-BE49-F238E27FC236}">
                <a16:creationId xmlns:a16="http://schemas.microsoft.com/office/drawing/2014/main" id="{935CBB0B-6A25-49FE-AD72-6175DE8A87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2109" y="4628729"/>
            <a:ext cx="2361892" cy="2229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719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92696"/>
            <a:ext cx="9144000" cy="1556792"/>
          </a:xfrm>
        </p:spPr>
        <p:txBody>
          <a:bodyPr/>
          <a:lstStyle/>
          <a:p>
            <a:r>
              <a:rPr lang="en-US" sz="3200" b="1" dirty="0">
                <a:solidFill>
                  <a:schemeClr val="tx1"/>
                </a:solidFill>
              </a:rPr>
              <a:t>THE THIRD COMMUNICATION REVOLUTION - THE INVENTION OF PRINTING</a:t>
            </a:r>
            <a:r>
              <a:rPr lang="en-US" sz="3400" b="1" dirty="0">
                <a:solidFill>
                  <a:schemeClr val="tx1"/>
                </a:solidFill>
              </a:rPr>
              <a:t>
</a:t>
            </a:r>
            <a:endParaRPr lang="ru-RU" dirty="0">
              <a:solidFill>
                <a:schemeClr val="tx1"/>
              </a:solidFill>
            </a:endParaRPr>
          </a:p>
        </p:txBody>
      </p:sp>
      <p:sp>
        <p:nvSpPr>
          <p:cNvPr id="3" name="Объект 2"/>
          <p:cNvSpPr>
            <a:spLocks noGrp="1"/>
          </p:cNvSpPr>
          <p:nvPr>
            <p:ph idx="1"/>
          </p:nvPr>
        </p:nvSpPr>
        <p:spPr>
          <a:xfrm>
            <a:off x="349311" y="1773609"/>
            <a:ext cx="9144000" cy="4824536"/>
          </a:xfrm>
        </p:spPr>
        <p:txBody>
          <a:bodyPr/>
          <a:lstStyle/>
          <a:p>
            <a:pPr marL="0" indent="0">
              <a:spcBef>
                <a:spcPts val="0"/>
              </a:spcBef>
              <a:spcAft>
                <a:spcPts val="0"/>
              </a:spcAft>
              <a:buNone/>
            </a:pPr>
            <a:r>
              <a:rPr lang="en-US" sz="3600" b="1" i="1" dirty="0">
                <a:solidFill>
                  <a:srgbClr val="FF0000"/>
                </a:solidFill>
                <a:latin typeface="Times New Roman"/>
                <a:ea typeface="Times New Roman"/>
              </a:rPr>
              <a:t>The book proved to be a reliable means of communication</a:t>
            </a:r>
            <a:r>
              <a:rPr lang="ru-RU" sz="3600" b="1" i="1" dirty="0">
                <a:solidFill>
                  <a:srgbClr val="FF0000"/>
                </a:solidFill>
                <a:latin typeface="Times New Roman"/>
                <a:ea typeface="Times New Roman"/>
              </a:rPr>
              <a:t>:</a:t>
            </a:r>
          </a:p>
          <a:p>
            <a:pPr marL="0">
              <a:spcBef>
                <a:spcPts val="0"/>
              </a:spcBef>
              <a:spcAft>
                <a:spcPts val="0"/>
              </a:spcAft>
            </a:pPr>
            <a:r>
              <a:rPr lang="en-US" sz="3600" i="1" dirty="0">
                <a:solidFill>
                  <a:srgbClr val="000000"/>
                </a:solidFill>
                <a:latin typeface="Times New Roman"/>
                <a:ea typeface="Times New Roman"/>
              </a:rPr>
              <a:t>information repository
means of its broadcast
increased the ability to communicate between contemporaries and between generations and people of different cultures.
</a:t>
            </a:r>
            <a:endParaRPr lang="ru-RU" dirty="0"/>
          </a:p>
        </p:txBody>
      </p:sp>
      <p:pic>
        <p:nvPicPr>
          <p:cNvPr id="3074" name="Picture 2">
            <a:extLst>
              <a:ext uri="{FF2B5EF4-FFF2-40B4-BE49-F238E27FC236}">
                <a16:creationId xmlns:a16="http://schemas.microsoft.com/office/drawing/2014/main" id="{7ED74B94-8CA7-4346-9664-BE414C8234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3167" y="2348880"/>
            <a:ext cx="2585615" cy="171701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021BAE87-7312-4CC9-979A-53F4410599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7623" y="5123739"/>
            <a:ext cx="3046377" cy="1816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402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107504" y="2743201"/>
            <a:ext cx="8992953" cy="3422104"/>
          </a:xfrm>
        </p:spPr>
        <p:txBody>
          <a:bodyPr/>
          <a:lstStyle/>
          <a:p>
            <a:pPr marL="342900" indent="-342900" algn="l">
              <a:buFont typeface="Wingdings 2" pitchFamily="18" charset="2"/>
              <a:buAutoNum type="arabicPeriod"/>
              <a:defRPr/>
            </a:pPr>
            <a:r>
              <a:rPr lang="en-US" sz="2500" dirty="0"/>
              <a:t>types of communication. 
Forms of communication
Communication levels: Personal, group and mass communication</a:t>
            </a:r>
          </a:p>
          <a:p>
            <a:pPr marL="342900" indent="-342900" algn="l">
              <a:buFont typeface="Wingdings 2" pitchFamily="18" charset="2"/>
              <a:buAutoNum type="arabicPeriod"/>
              <a:defRPr/>
            </a:pPr>
            <a:r>
              <a:rPr lang="en-US" sz="2500" dirty="0"/>
              <a:t>The evolution of communications</a:t>
            </a:r>
            <a:br>
              <a:rPr lang="en-US" sz="2500" dirty="0"/>
            </a:br>
            <a:r>
              <a:rPr lang="en-US" sz="2500" dirty="0"/>
              <a:t>(from verbal culture to multimedia)</a:t>
            </a:r>
            <a:endParaRPr lang="ru-RU" sz="2500" dirty="0"/>
          </a:p>
        </p:txBody>
      </p:sp>
      <p:sp>
        <p:nvSpPr>
          <p:cNvPr id="13315" name="Заголовок 2"/>
          <p:cNvSpPr>
            <a:spLocks noGrp="1"/>
          </p:cNvSpPr>
          <p:nvPr>
            <p:ph type="title"/>
          </p:nvPr>
        </p:nvSpPr>
        <p:spPr/>
        <p:txBody>
          <a:bodyPr/>
          <a:lstStyle/>
          <a:p>
            <a:r>
              <a:rPr lang="en-US" sz="6000" dirty="0"/>
              <a:t>Questions of the topic:</a:t>
            </a:r>
            <a:endParaRPr lang="ru-RU" sz="6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4638"/>
            <a:ext cx="8579296" cy="1143000"/>
          </a:xfrm>
        </p:spPr>
        <p:txBody>
          <a:bodyPr/>
          <a:lstStyle/>
          <a:p>
            <a:r>
              <a:rPr lang="en-US" sz="3600" b="1" dirty="0">
                <a:solidFill>
                  <a:schemeClr val="tx1"/>
                </a:solidFill>
              </a:rPr>
              <a:t>INVENTION OF PRINTING
</a:t>
            </a:r>
            <a:endParaRPr lang="ru-RU" sz="3600" b="1" dirty="0">
              <a:solidFill>
                <a:schemeClr val="bg2"/>
              </a:solidFill>
            </a:endParaRPr>
          </a:p>
        </p:txBody>
      </p:sp>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772816"/>
            <a:ext cx="238125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8" name="Picture 1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476936" y="1448041"/>
            <a:ext cx="2587302"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книгопечатание в Китае">
            <a:extLst>
              <a:ext uri="{FF2B5EF4-FFF2-40B4-BE49-F238E27FC236}">
                <a16:creationId xmlns:a16="http://schemas.microsoft.com/office/drawing/2014/main" id="{D6929D04-1167-46DC-8235-33F3A936B5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1393365"/>
            <a:ext cx="3617509" cy="295731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a:extLst>
              <a:ext uri="{FF2B5EF4-FFF2-40B4-BE49-F238E27FC236}">
                <a16:creationId xmlns:a16="http://schemas.microsoft.com/office/drawing/2014/main" id="{43F9FA97-CF4C-492F-9D43-B2F2E17BB634}"/>
              </a:ext>
            </a:extLst>
          </p:cNvPr>
          <p:cNvSpPr/>
          <p:nvPr/>
        </p:nvSpPr>
        <p:spPr>
          <a:xfrm>
            <a:off x="323528" y="4509244"/>
            <a:ext cx="3534942" cy="646331"/>
          </a:xfrm>
          <a:prstGeom prst="rect">
            <a:avLst/>
          </a:prstGeom>
        </p:spPr>
        <p:txBody>
          <a:bodyPr wrap="none">
            <a:spAutoFit/>
          </a:bodyPr>
          <a:lstStyle/>
          <a:p>
            <a:r>
              <a:rPr lang="en-US" b="1" dirty="0"/>
              <a:t>Guttenberg's Printing Machine</a:t>
            </a:r>
            <a:r>
              <a:rPr lang="en-US" dirty="0"/>
              <a:t>
</a:t>
            </a:r>
            <a:r>
              <a:rPr lang="en-US" b="1" dirty="0"/>
              <a:t> 15th century</a:t>
            </a:r>
            <a:endParaRPr lang="ru-RU" b="1" dirty="0"/>
          </a:p>
        </p:txBody>
      </p:sp>
      <p:sp>
        <p:nvSpPr>
          <p:cNvPr id="4" name="Прямоугольник 3">
            <a:extLst>
              <a:ext uri="{FF2B5EF4-FFF2-40B4-BE49-F238E27FC236}">
                <a16:creationId xmlns:a16="http://schemas.microsoft.com/office/drawing/2014/main" id="{0C28DC30-A435-444B-AE31-B8CCB0807C38}"/>
              </a:ext>
            </a:extLst>
          </p:cNvPr>
          <p:cNvSpPr/>
          <p:nvPr/>
        </p:nvSpPr>
        <p:spPr>
          <a:xfrm>
            <a:off x="5505715" y="4484466"/>
            <a:ext cx="3178696" cy="369332"/>
          </a:xfrm>
          <a:prstGeom prst="rect">
            <a:avLst/>
          </a:prstGeom>
        </p:spPr>
        <p:txBody>
          <a:bodyPr wrap="square">
            <a:spAutoFit/>
          </a:bodyPr>
          <a:lstStyle/>
          <a:p>
            <a:r>
              <a:rPr lang="en-US" b="1">
                <a:solidFill>
                  <a:srgbClr val="111111"/>
                </a:solidFill>
                <a:latin typeface="Droid Sans"/>
              </a:rPr>
              <a:t>Chinese 11th century kits </a:t>
            </a:r>
            <a:endParaRPr lang="ru-RU" b="1" dirty="0"/>
          </a:p>
        </p:txBody>
      </p:sp>
    </p:spTree>
    <p:extLst>
      <p:ext uri="{BB962C8B-B14F-4D97-AF65-F5344CB8AC3E}">
        <p14:creationId xmlns:p14="http://schemas.microsoft.com/office/powerpoint/2010/main" val="300134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4638"/>
            <a:ext cx="8579296" cy="1143000"/>
          </a:xfrm>
        </p:spPr>
        <p:txBody>
          <a:bodyPr/>
          <a:lstStyle/>
          <a:p>
            <a:r>
              <a:rPr lang="en-US" sz="3600" b="1" dirty="0">
                <a:solidFill>
                  <a:schemeClr val="tx1"/>
                </a:solidFill>
              </a:rPr>
              <a:t>INVENTION OF PRINTING
</a:t>
            </a:r>
            <a:endParaRPr lang="ru-RU" sz="3600" b="1" dirty="0">
              <a:solidFill>
                <a:schemeClr val="bg2"/>
              </a:solidFill>
            </a:endParaRPr>
          </a:p>
        </p:txBody>
      </p:sp>
      <p:sp>
        <p:nvSpPr>
          <p:cNvPr id="5" name="Объект 4">
            <a:extLst>
              <a:ext uri="{FF2B5EF4-FFF2-40B4-BE49-F238E27FC236}">
                <a16:creationId xmlns:a16="http://schemas.microsoft.com/office/drawing/2014/main" id="{4CADCEFF-12A9-4871-8189-A1F0893BE605}"/>
              </a:ext>
            </a:extLst>
          </p:cNvPr>
          <p:cNvSpPr>
            <a:spLocks noGrp="1"/>
          </p:cNvSpPr>
          <p:nvPr>
            <p:ph sz="quarter" idx="1"/>
          </p:nvPr>
        </p:nvSpPr>
        <p:spPr>
          <a:xfrm>
            <a:off x="104393" y="1268760"/>
            <a:ext cx="8863960" cy="4572000"/>
          </a:xfrm>
        </p:spPr>
        <p:txBody>
          <a:bodyPr/>
          <a:lstStyle/>
          <a:p>
            <a:pPr algn="just"/>
            <a:r>
              <a:rPr lang="en-US" sz="2500" dirty="0"/>
              <a:t>At that time, China far outpaced Europe in cultural development. Here for many centuries before learned to make silk, porcelain, paper, compass, gunpowder. 
</a:t>
            </a:r>
            <a:endParaRPr lang="ru-RU" sz="2500" dirty="0"/>
          </a:p>
        </p:txBody>
      </p:sp>
      <p:pic>
        <p:nvPicPr>
          <p:cNvPr id="6146" name="Picture 2">
            <a:extLst>
              <a:ext uri="{FF2B5EF4-FFF2-40B4-BE49-F238E27FC236}">
                <a16:creationId xmlns:a16="http://schemas.microsoft.com/office/drawing/2014/main" id="{55084987-99C9-471C-8D13-41BB5BC24A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556206"/>
            <a:ext cx="2618382" cy="174558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832D6AC8-5EE5-4E1C-A0BE-88526AFB59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9670" y="2556206"/>
            <a:ext cx="1841101" cy="188090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D7485757-BB0F-4C5C-8BD5-89B59447E3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6249" y="2812080"/>
            <a:ext cx="2003213" cy="148971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a:extLst>
              <a:ext uri="{FF2B5EF4-FFF2-40B4-BE49-F238E27FC236}">
                <a16:creationId xmlns:a16="http://schemas.microsoft.com/office/drawing/2014/main" id="{D1A808DE-910D-45C2-BE42-C6599C61DE4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83886" y="2693204"/>
            <a:ext cx="1376546" cy="1374955"/>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a:extLst>
              <a:ext uri="{FF2B5EF4-FFF2-40B4-BE49-F238E27FC236}">
                <a16:creationId xmlns:a16="http://schemas.microsoft.com/office/drawing/2014/main" id="{B925BB73-1659-4F15-8E07-C8A6EAC004B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0468" y="4457937"/>
            <a:ext cx="2424501" cy="1616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806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4638"/>
            <a:ext cx="8579296" cy="1143000"/>
          </a:xfrm>
        </p:spPr>
        <p:txBody>
          <a:bodyPr/>
          <a:lstStyle/>
          <a:p>
            <a:r>
              <a:rPr lang="en-US" sz="3600" b="1" dirty="0">
                <a:solidFill>
                  <a:schemeClr val="tx1"/>
                </a:solidFill>
              </a:rPr>
              <a:t>INVENTION OF PRINTING
</a:t>
            </a:r>
            <a:endParaRPr lang="ru-RU" sz="3600" b="1" dirty="0">
              <a:solidFill>
                <a:schemeClr val="bg2"/>
              </a:solidFill>
            </a:endParaRPr>
          </a:p>
        </p:txBody>
      </p:sp>
      <p:sp>
        <p:nvSpPr>
          <p:cNvPr id="5" name="Объект 4">
            <a:extLst>
              <a:ext uri="{FF2B5EF4-FFF2-40B4-BE49-F238E27FC236}">
                <a16:creationId xmlns:a16="http://schemas.microsoft.com/office/drawing/2014/main" id="{4CADCEFF-12A9-4871-8189-A1F0893BE605}"/>
              </a:ext>
            </a:extLst>
          </p:cNvPr>
          <p:cNvSpPr>
            <a:spLocks noGrp="1"/>
          </p:cNvSpPr>
          <p:nvPr>
            <p:ph sz="quarter" idx="1"/>
          </p:nvPr>
        </p:nvSpPr>
        <p:spPr>
          <a:xfrm>
            <a:off x="104393" y="1268760"/>
            <a:ext cx="8863960" cy="4572000"/>
          </a:xfrm>
        </p:spPr>
        <p:txBody>
          <a:bodyPr/>
          <a:lstStyle/>
          <a:p>
            <a:pPr algn="just"/>
            <a:r>
              <a:rPr lang="en-US" sz="2500" dirty="0"/>
              <a:t>In medieval China there were numerous and crowded cities, there were the Academy of Scientists, the Academy of Painting, the Music Chamber. </a:t>
            </a:r>
            <a:endParaRPr lang="ru-RU" sz="2500" dirty="0"/>
          </a:p>
          <a:p>
            <a:pPr algn="just"/>
            <a:r>
              <a:rPr lang="en-US" sz="2500" dirty="0"/>
              <a:t>
</a:t>
            </a:r>
            <a:endParaRPr lang="ru-RU" sz="2500" dirty="0"/>
          </a:p>
        </p:txBody>
      </p:sp>
      <p:pic>
        <p:nvPicPr>
          <p:cNvPr id="5122" name="Picture 2">
            <a:extLst>
              <a:ext uri="{FF2B5EF4-FFF2-40B4-BE49-F238E27FC236}">
                <a16:creationId xmlns:a16="http://schemas.microsoft.com/office/drawing/2014/main" id="{B1260DF4-A09D-4371-B665-38689E35AD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218" y="2718611"/>
            <a:ext cx="4193782" cy="314096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EC7F2F40-38FA-4B77-B4E7-A4982512727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452" y="2830286"/>
            <a:ext cx="3744347" cy="2917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335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4638"/>
            <a:ext cx="8579296" cy="1143000"/>
          </a:xfrm>
        </p:spPr>
        <p:txBody>
          <a:bodyPr/>
          <a:lstStyle/>
          <a:p>
            <a:r>
              <a:rPr lang="en-US" sz="3600" b="1" dirty="0">
                <a:solidFill>
                  <a:schemeClr val="tx1"/>
                </a:solidFill>
              </a:rPr>
              <a:t>INVENTION OF PRINTING
</a:t>
            </a:r>
            <a:endParaRPr lang="ru-RU" sz="3600" b="1" dirty="0">
              <a:solidFill>
                <a:schemeClr val="bg2"/>
              </a:solidFill>
            </a:endParaRPr>
          </a:p>
        </p:txBody>
      </p:sp>
      <p:sp>
        <p:nvSpPr>
          <p:cNvPr id="5" name="Объект 4">
            <a:extLst>
              <a:ext uri="{FF2B5EF4-FFF2-40B4-BE49-F238E27FC236}">
                <a16:creationId xmlns:a16="http://schemas.microsoft.com/office/drawing/2014/main" id="{4CADCEFF-12A9-4871-8189-A1F0893BE605}"/>
              </a:ext>
            </a:extLst>
          </p:cNvPr>
          <p:cNvSpPr>
            <a:spLocks noGrp="1"/>
          </p:cNvSpPr>
          <p:nvPr>
            <p:ph sz="quarter" idx="1"/>
          </p:nvPr>
        </p:nvSpPr>
        <p:spPr>
          <a:xfrm>
            <a:off x="179674" y="1417638"/>
            <a:ext cx="8784651" cy="4572000"/>
          </a:xfrm>
        </p:spPr>
        <p:txBody>
          <a:bodyPr/>
          <a:lstStyle/>
          <a:p>
            <a:pPr algn="just"/>
            <a:r>
              <a:rPr lang="en-US" sz="2500" dirty="0"/>
              <a:t>A thousand years before Europe, the most convenient and accessible material for writing - paper - began to be used here. At first, the Chinese wrote on long strips of paper and rolled up their manuscripts in the shape of a scroll or folded like screens. Later, quadrangle books from separate sheets were distributed.
</a:t>
            </a:r>
            <a:endParaRPr lang="ru-RU" sz="2500" dirty="0"/>
          </a:p>
        </p:txBody>
      </p:sp>
      <p:pic>
        <p:nvPicPr>
          <p:cNvPr id="7170" name="Picture 2">
            <a:extLst>
              <a:ext uri="{FF2B5EF4-FFF2-40B4-BE49-F238E27FC236}">
                <a16:creationId xmlns:a16="http://schemas.microsoft.com/office/drawing/2014/main" id="{87952E26-D886-4703-9E24-3016334159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9485" y="3573016"/>
            <a:ext cx="4474840" cy="2870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760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756" y="620688"/>
            <a:ext cx="8964488" cy="1584176"/>
          </a:xfrm>
        </p:spPr>
        <p:txBody>
          <a:bodyPr/>
          <a:lstStyle/>
          <a:p>
            <a:r>
              <a:rPr lang="en-US" sz="3400" b="1" dirty="0">
                <a:solidFill>
                  <a:schemeClr val="tx1"/>
                </a:solidFill>
              </a:rPr>
              <a:t>THE THIRD COMMUNICATION REVOLUTION - THE INVENTION OF PRINTING
</a:t>
            </a:r>
            <a:endParaRPr lang="ru-RU" sz="3400" dirty="0">
              <a:solidFill>
                <a:schemeClr val="tx1"/>
              </a:solidFill>
            </a:endParaRPr>
          </a:p>
        </p:txBody>
      </p:sp>
      <p:sp>
        <p:nvSpPr>
          <p:cNvPr id="3" name="Объект 2"/>
          <p:cNvSpPr>
            <a:spLocks noGrp="1"/>
          </p:cNvSpPr>
          <p:nvPr>
            <p:ph idx="1"/>
          </p:nvPr>
        </p:nvSpPr>
        <p:spPr>
          <a:xfrm>
            <a:off x="179512" y="1844824"/>
            <a:ext cx="8964488" cy="5013176"/>
          </a:xfrm>
        </p:spPr>
        <p:txBody>
          <a:bodyPr/>
          <a:lstStyle/>
          <a:p>
            <a:pPr marL="0" indent="0">
              <a:buNone/>
            </a:pPr>
            <a:r>
              <a:rPr lang="en-US" sz="3200" b="1" dirty="0"/>
              <a:t>Industrial production of books led to:
</a:t>
            </a:r>
            <a:r>
              <a:rPr lang="ru-RU" sz="3000" dirty="0"/>
              <a:t>1. </a:t>
            </a:r>
            <a:r>
              <a:rPr lang="en-US" sz="3300" dirty="0"/>
              <a:t>The rapid growth of the scientific and educational sphere of society, the increase in the proportion of literate people</a:t>
            </a:r>
            <a:r>
              <a:rPr lang="ru-RU" sz="3300" dirty="0"/>
              <a:t>.</a:t>
            </a:r>
          </a:p>
          <a:p>
            <a:pPr marL="0" indent="0">
              <a:buNone/>
            </a:pPr>
            <a:r>
              <a:rPr lang="ru-RU" sz="3300" dirty="0"/>
              <a:t>2. </a:t>
            </a:r>
            <a:r>
              <a:rPr lang="en-US" sz="3300" dirty="0"/>
              <a:t>The development of the library business</a:t>
            </a:r>
            <a:r>
              <a:rPr lang="ru-RU" sz="3300" dirty="0"/>
              <a:t>. </a:t>
            </a:r>
          </a:p>
          <a:p>
            <a:pPr marL="0" indent="0">
              <a:buNone/>
            </a:pPr>
            <a:r>
              <a:rPr lang="ru-RU" sz="3300" dirty="0"/>
              <a:t>3. </a:t>
            </a:r>
            <a:r>
              <a:rPr lang="en-US" sz="3300" dirty="0"/>
              <a:t>The emergence of an entire industry - the paper industry</a:t>
            </a:r>
            <a:r>
              <a:rPr lang="ru-RU" sz="3300" dirty="0"/>
              <a:t>.</a:t>
            </a:r>
          </a:p>
          <a:p>
            <a:pPr marL="0" indent="0">
              <a:buNone/>
            </a:pPr>
            <a:endParaRPr lang="ru-RU" dirty="0"/>
          </a:p>
        </p:txBody>
      </p:sp>
    </p:spTree>
    <p:extLst>
      <p:ext uri="{BB962C8B-B14F-4D97-AF65-F5344CB8AC3E}">
        <p14:creationId xmlns:p14="http://schemas.microsoft.com/office/powerpoint/2010/main" val="1397924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48680"/>
            <a:ext cx="9144000" cy="1417638"/>
          </a:xfrm>
        </p:spPr>
        <p:txBody>
          <a:bodyPr/>
          <a:lstStyle/>
          <a:p>
            <a:r>
              <a:rPr lang="en-US" sz="2800" b="1" dirty="0">
                <a:solidFill>
                  <a:schemeClr val="tx1"/>
                </a:solidFill>
              </a:rPr>
              <a:t>THE FOURTH COMMUNICATION REVOLUTION - THE INVENTION OF ELECTRONIC COMMUNICATION
</a:t>
            </a:r>
            <a:endParaRPr lang="ru-RU" sz="2800" b="1" dirty="0">
              <a:solidFill>
                <a:schemeClr val="tx1"/>
              </a:solidFill>
            </a:endParaRPr>
          </a:p>
        </p:txBody>
      </p:sp>
      <p:sp>
        <p:nvSpPr>
          <p:cNvPr id="3" name="Объект 2"/>
          <p:cNvSpPr>
            <a:spLocks noGrp="1"/>
          </p:cNvSpPr>
          <p:nvPr>
            <p:ph idx="1"/>
          </p:nvPr>
        </p:nvSpPr>
        <p:spPr>
          <a:xfrm>
            <a:off x="191141" y="1559210"/>
            <a:ext cx="8759464" cy="2036322"/>
          </a:xfrm>
        </p:spPr>
        <p:txBody>
          <a:bodyPr/>
          <a:lstStyle/>
          <a:p>
            <a:pPr marL="0" indent="0" algn="just">
              <a:spcBef>
                <a:spcPts val="0"/>
              </a:spcBef>
              <a:spcAft>
                <a:spcPts val="0"/>
              </a:spcAft>
              <a:buNone/>
            </a:pPr>
            <a:r>
              <a:rPr lang="en-US" sz="3400" b="1" dirty="0">
                <a:latin typeface="Times New Roman"/>
                <a:ea typeface="Calibri"/>
                <a:cs typeface="Times New Roman"/>
              </a:rPr>
              <a:t>The invention of electricity</a:t>
            </a:r>
            <a:r>
              <a:rPr lang="ru-RU" sz="3400" dirty="0">
                <a:solidFill>
                  <a:srgbClr val="000000"/>
                </a:solidFill>
                <a:latin typeface="Times New Roman"/>
                <a:ea typeface="Calibri"/>
                <a:cs typeface="Times New Roman"/>
              </a:rPr>
              <a:t>, </a:t>
            </a:r>
            <a:r>
              <a:rPr lang="en-US" sz="3400" dirty="0">
                <a:solidFill>
                  <a:srgbClr val="000000"/>
                </a:solidFill>
                <a:latin typeface="Times New Roman"/>
                <a:ea typeface="Calibri"/>
                <a:cs typeface="Times New Roman"/>
              </a:rPr>
              <a:t>when telephone, telegraph, radio and television are created, capable of accumulating and transmitting huge information arrays.
</a:t>
            </a:r>
            <a:endParaRPr lang="ru-RU" sz="2400" dirty="0">
              <a:solidFill>
                <a:srgbClr val="000000"/>
              </a:solidFill>
              <a:latin typeface="Times New Roman"/>
              <a:ea typeface="Times New Roman"/>
              <a:cs typeface="Times New Roman"/>
            </a:endParaRPr>
          </a:p>
          <a:p>
            <a:pPr marL="0" indent="0" algn="just">
              <a:spcBef>
                <a:spcPts val="0"/>
              </a:spcBef>
              <a:spcAft>
                <a:spcPts val="0"/>
              </a:spcAft>
              <a:buNone/>
            </a:pPr>
            <a:r>
              <a:rPr lang="en-US" sz="3400" dirty="0"/>
              <a:t>Communications began to be carried out with </a:t>
            </a:r>
            <a:r>
              <a:rPr lang="en-US" sz="3400" b="1" dirty="0"/>
              <a:t>greater efficiency</a:t>
            </a:r>
            <a:r>
              <a:rPr lang="en-US" sz="3400" dirty="0"/>
              <a:t>
</a:t>
            </a:r>
            <a:endParaRPr lang="ru-RU" dirty="0"/>
          </a:p>
        </p:txBody>
      </p:sp>
      <p:pic>
        <p:nvPicPr>
          <p:cNvPr id="8194" name="Picture 2">
            <a:extLst>
              <a:ext uri="{FF2B5EF4-FFF2-40B4-BE49-F238E27FC236}">
                <a16:creationId xmlns:a16="http://schemas.microsoft.com/office/drawing/2014/main" id="{E2D62504-55E1-4753-B773-C7499136D3D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868" b="33022"/>
          <a:stretch/>
        </p:blipFill>
        <p:spPr bwMode="auto">
          <a:xfrm>
            <a:off x="5137441" y="5067045"/>
            <a:ext cx="3836558" cy="121166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7B560112-AAE7-43A6-A06E-47A54C4C70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3125964"/>
            <a:ext cx="1438856" cy="1205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398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036496" cy="1628800"/>
          </a:xfrm>
        </p:spPr>
        <p:txBody>
          <a:bodyPr/>
          <a:lstStyle/>
          <a:p>
            <a:r>
              <a:rPr lang="en-US" sz="2800" b="1" dirty="0">
                <a:solidFill>
                  <a:schemeClr val="tx1"/>
                </a:solidFill>
              </a:rPr>
              <a:t>THE FIFTH COMMUNICATION REVOLUTION - THE INVENTION OF A PERSONAL COMPUTER</a:t>
            </a:r>
            <a:r>
              <a:rPr lang="en-US" sz="3200" b="1" dirty="0">
                <a:solidFill>
                  <a:schemeClr val="tx1"/>
                </a:solidFill>
              </a:rPr>
              <a:t>
</a:t>
            </a:r>
            <a:endParaRPr lang="ru-RU" sz="3200" b="1" dirty="0">
              <a:solidFill>
                <a:schemeClr val="tx1"/>
              </a:solidFill>
            </a:endParaRPr>
          </a:p>
        </p:txBody>
      </p:sp>
      <p:sp>
        <p:nvSpPr>
          <p:cNvPr id="3" name="Объект 2"/>
          <p:cNvSpPr>
            <a:spLocks noGrp="1"/>
          </p:cNvSpPr>
          <p:nvPr>
            <p:ph idx="1"/>
          </p:nvPr>
        </p:nvSpPr>
        <p:spPr>
          <a:xfrm>
            <a:off x="166664" y="1621390"/>
            <a:ext cx="8496944" cy="4794849"/>
          </a:xfrm>
        </p:spPr>
        <p:txBody>
          <a:bodyPr/>
          <a:lstStyle/>
          <a:p>
            <a:pPr indent="0" algn="just">
              <a:spcAft>
                <a:spcPts val="0"/>
              </a:spcAft>
              <a:buNone/>
            </a:pPr>
            <a:r>
              <a:rPr lang="en-US" dirty="0">
                <a:latin typeface="Times New Roman"/>
                <a:ea typeface="Times New Roman"/>
              </a:rPr>
              <a:t>Made a revolution in the information sphere of society</a:t>
            </a:r>
            <a:r>
              <a:rPr lang="ru-RU" dirty="0">
                <a:latin typeface="Times New Roman"/>
                <a:ea typeface="Times New Roman"/>
              </a:rPr>
              <a:t>, </a:t>
            </a:r>
            <a:r>
              <a:rPr lang="en-US" b="1" i="1" dirty="0">
                <a:latin typeface="Times New Roman"/>
                <a:ea typeface="Times New Roman"/>
              </a:rPr>
              <a:t>changed the psychology and practice of people's scientific, pedagogical and industrial activities</a:t>
            </a:r>
            <a:r>
              <a:rPr lang="ru-RU" b="1" i="1" dirty="0">
                <a:latin typeface="Times New Roman"/>
                <a:ea typeface="Times New Roman"/>
              </a:rPr>
              <a:t>.</a:t>
            </a:r>
          </a:p>
          <a:p>
            <a:pPr indent="0" algn="just">
              <a:spcAft>
                <a:spcPts val="0"/>
              </a:spcAft>
              <a:buNone/>
            </a:pPr>
            <a:endParaRPr lang="ru-RU" sz="2400" b="1" i="1" dirty="0">
              <a:latin typeface="Times New Roman"/>
              <a:ea typeface="Times New Roman"/>
            </a:endParaRPr>
          </a:p>
          <a:p>
            <a:pPr indent="0" algn="just">
              <a:spcAft>
                <a:spcPts val="0"/>
              </a:spcAft>
              <a:buNone/>
            </a:pPr>
            <a:r>
              <a:rPr lang="en-US" dirty="0">
                <a:latin typeface="Times New Roman" panose="02020603050405020304" pitchFamily="18" charset="0"/>
                <a:cs typeface="Times New Roman" panose="02020603050405020304" pitchFamily="18" charset="0"/>
              </a:rPr>
              <a:t>For the first time in the history of civilization, man received a highly effective tool for </a:t>
            </a:r>
            <a:r>
              <a:rPr lang="en-US" b="1" i="1" dirty="0">
                <a:latin typeface="Times New Roman" panose="02020603050405020304" pitchFamily="18" charset="0"/>
                <a:cs typeface="Times New Roman" panose="02020603050405020304" pitchFamily="18" charset="0"/>
              </a:rPr>
              <a:t>to strengthen their intellectual activities.</a:t>
            </a:r>
            <a:endParaRPr lang="ru-RU" dirty="0">
              <a:latin typeface="Times New Roman" panose="02020603050405020304" pitchFamily="18" charset="0"/>
              <a:cs typeface="Times New Roman" panose="02020603050405020304" pitchFamily="18" charset="0"/>
            </a:endParaRPr>
          </a:p>
          <a:p>
            <a:pPr indent="0" algn="just">
              <a:spcAft>
                <a:spcPts val="0"/>
              </a:spcAft>
              <a:buNone/>
            </a:pPr>
            <a:endParaRPr lang="ru-RU" sz="2400" dirty="0">
              <a:latin typeface="Times New Roman"/>
              <a:ea typeface="Times New Roman"/>
            </a:endParaRPr>
          </a:p>
          <a:p>
            <a:pPr marL="0" indent="0">
              <a:buNone/>
            </a:pPr>
            <a:endParaRPr lang="ru-RU" dirty="0"/>
          </a:p>
        </p:txBody>
      </p:sp>
      <p:pic>
        <p:nvPicPr>
          <p:cNvPr id="9220" name="Picture 4">
            <a:extLst>
              <a:ext uri="{FF2B5EF4-FFF2-40B4-BE49-F238E27FC236}">
                <a16:creationId xmlns:a16="http://schemas.microsoft.com/office/drawing/2014/main" id="{B02DFB62-03C8-4289-A695-C7A03C7FD3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4388210"/>
            <a:ext cx="2475875" cy="1967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31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одзаголовок 6"/>
          <p:cNvSpPr>
            <a:spLocks noGrp="1"/>
          </p:cNvSpPr>
          <p:nvPr>
            <p:ph type="subTitle" idx="1"/>
          </p:nvPr>
        </p:nvSpPr>
        <p:spPr>
          <a:xfrm>
            <a:off x="395536" y="2564904"/>
            <a:ext cx="8496944" cy="3600400"/>
          </a:xfrm>
        </p:spPr>
        <p:txBody>
          <a:bodyPr>
            <a:noAutofit/>
          </a:bodyPr>
          <a:lstStyle/>
          <a:p>
            <a:pPr eaLnBrk="1" fontAlgn="auto" hangingPunct="1">
              <a:spcAft>
                <a:spcPts val="0"/>
              </a:spcAft>
              <a:defRPr/>
            </a:pPr>
            <a:r>
              <a:rPr lang="en-US" sz="2500" dirty="0">
                <a:solidFill>
                  <a:schemeClr val="tx1"/>
                </a:solidFill>
              </a:rPr>
              <a:t>Topics of the reports</a:t>
            </a:r>
            <a:r>
              <a:rPr lang="ru-RU" sz="2500" dirty="0">
                <a:solidFill>
                  <a:schemeClr val="tx1"/>
                </a:solidFill>
              </a:rPr>
              <a:t>:</a:t>
            </a:r>
          </a:p>
          <a:p>
            <a:pPr marL="514350" indent="-514350" algn="l" eaLnBrk="1" fontAlgn="auto" hangingPunct="1">
              <a:spcAft>
                <a:spcPts val="0"/>
              </a:spcAft>
              <a:buAutoNum type="arabicPeriod"/>
              <a:defRPr/>
            </a:pPr>
            <a:r>
              <a:rPr lang="en-US" sz="2500" cap="none" dirty="0">
                <a:solidFill>
                  <a:schemeClr val="tx1"/>
                </a:solidFill>
              </a:rPr>
              <a:t>Rituals in communication</a:t>
            </a:r>
            <a:endParaRPr lang="ru-RU" sz="2500" cap="none" dirty="0">
              <a:solidFill>
                <a:schemeClr val="tx1"/>
              </a:solidFill>
            </a:endParaRPr>
          </a:p>
          <a:p>
            <a:pPr marL="514350" indent="-514350" algn="just" eaLnBrk="1" fontAlgn="auto" hangingPunct="1">
              <a:spcAft>
                <a:spcPts val="0"/>
              </a:spcAft>
              <a:buAutoNum type="arabicPeriod"/>
              <a:defRPr/>
            </a:pPr>
            <a:r>
              <a:rPr lang="en-US" sz="2500" cap="none" dirty="0">
                <a:solidFill>
                  <a:schemeClr val="tx1"/>
                </a:solidFill>
              </a:rPr>
              <a:t>Advertising as a model, kind and channel of communication
The connection of language, culture and communication. Language differences.</a:t>
            </a:r>
          </a:p>
          <a:p>
            <a:pPr marL="514350" indent="-514350" algn="just" eaLnBrk="1" fontAlgn="auto" hangingPunct="1">
              <a:spcAft>
                <a:spcPts val="0"/>
              </a:spcAft>
              <a:buFont typeface="Wingdings 2" pitchFamily="18" charset="2"/>
              <a:buAutoNum type="arabicPeriod"/>
              <a:defRPr/>
            </a:pPr>
            <a:r>
              <a:rPr lang="en-US" sz="2500" cap="none" dirty="0">
                <a:solidFill>
                  <a:schemeClr val="tx1"/>
                </a:solidFill>
              </a:rPr>
              <a:t>Nuances of non-verbal communication in different national cultures</a:t>
            </a:r>
            <a:endParaRPr lang="ru-RU" sz="2500" cap="none" dirty="0">
              <a:solidFill>
                <a:schemeClr val="tx1"/>
              </a:solidFill>
            </a:endParaRPr>
          </a:p>
          <a:p>
            <a:pPr marL="514350" indent="-514350" algn="just" eaLnBrk="1" fontAlgn="auto" hangingPunct="1">
              <a:spcAft>
                <a:spcPts val="0"/>
              </a:spcAft>
              <a:buFont typeface="Wingdings 2" pitchFamily="18" charset="2"/>
              <a:buAutoNum type="arabicPeriod"/>
              <a:defRPr/>
            </a:pPr>
            <a:endParaRPr lang="ru-RU" sz="2500" cap="none" dirty="0">
              <a:solidFill>
                <a:schemeClr val="tx1"/>
              </a:solidFill>
            </a:endParaRPr>
          </a:p>
        </p:txBody>
      </p:sp>
      <p:sp>
        <p:nvSpPr>
          <p:cNvPr id="33795" name="Заголовок 5"/>
          <p:cNvSpPr>
            <a:spLocks noGrp="1"/>
          </p:cNvSpPr>
          <p:nvPr>
            <p:ph type="ctrTitle"/>
          </p:nvPr>
        </p:nvSpPr>
        <p:spPr/>
        <p:txBody>
          <a:bodyPr/>
          <a:lstStyle/>
          <a:p>
            <a:pPr eaLnBrk="1" hangingPunct="1"/>
            <a:r>
              <a:rPr lang="en-US" sz="6000" dirty="0"/>
              <a:t>Homework
</a:t>
            </a:r>
            <a:endParaRPr lang="ru-RU" sz="6000" dirty="0"/>
          </a:p>
        </p:txBody>
      </p:sp>
    </p:spTree>
    <p:extLst>
      <p:ext uri="{BB962C8B-B14F-4D97-AF65-F5344CB8AC3E}">
        <p14:creationId xmlns:p14="http://schemas.microsoft.com/office/powerpoint/2010/main" val="816960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одзаголовок 6"/>
          <p:cNvSpPr>
            <a:spLocks noGrp="1"/>
          </p:cNvSpPr>
          <p:nvPr>
            <p:ph type="subTitle" idx="1"/>
          </p:nvPr>
        </p:nvSpPr>
        <p:spPr>
          <a:xfrm>
            <a:off x="323528" y="2564904"/>
            <a:ext cx="8568952" cy="3600400"/>
          </a:xfrm>
        </p:spPr>
        <p:txBody>
          <a:bodyPr>
            <a:noAutofit/>
          </a:bodyPr>
          <a:lstStyle/>
          <a:p>
            <a:pPr eaLnBrk="1" fontAlgn="auto" hangingPunct="1">
              <a:spcAft>
                <a:spcPts val="0"/>
              </a:spcAft>
              <a:defRPr/>
            </a:pPr>
            <a:r>
              <a:rPr lang="en-US" sz="2800" dirty="0"/>
              <a:t>In your homework, you will detail the content of these concepts</a:t>
            </a:r>
            <a:r>
              <a:rPr lang="ru-RU" sz="2500" dirty="0">
                <a:solidFill>
                  <a:schemeClr val="tx1"/>
                </a:solidFill>
              </a:rPr>
              <a:t>:</a:t>
            </a:r>
          </a:p>
          <a:p>
            <a:pPr eaLnBrk="1" fontAlgn="auto" hangingPunct="1">
              <a:spcAft>
                <a:spcPts val="0"/>
              </a:spcAft>
              <a:defRPr/>
            </a:pPr>
            <a:r>
              <a:rPr lang="en-US" sz="2400" dirty="0">
                <a:latin typeface="AngryBirds" pitchFamily="2" charset="0"/>
              </a:rPr>
              <a:t>dialogue</a:t>
            </a:r>
            <a:r>
              <a:rPr lang="ru-RU" sz="2400" dirty="0"/>
              <a:t>, </a:t>
            </a:r>
            <a:r>
              <a:rPr lang="en-US" sz="2400" dirty="0">
                <a:latin typeface="AngryBirds" pitchFamily="2" charset="0"/>
              </a:rPr>
              <a:t>discussion</a:t>
            </a:r>
            <a:r>
              <a:rPr lang="ru-RU" sz="2400" dirty="0">
                <a:latin typeface="AngryBirds" pitchFamily="2" charset="0"/>
              </a:rPr>
              <a:t>, </a:t>
            </a:r>
            <a:r>
              <a:rPr lang="en-US" sz="2400" dirty="0">
                <a:latin typeface="AngryBirds" pitchFamily="2" charset="0"/>
              </a:rPr>
              <a:t>conversation</a:t>
            </a:r>
            <a:r>
              <a:rPr lang="ru-RU" sz="2400" dirty="0"/>
              <a:t>, </a:t>
            </a:r>
            <a:r>
              <a:rPr lang="en-US" sz="2400" dirty="0">
                <a:latin typeface="AngryBirds" pitchFamily="2" charset="0"/>
              </a:rPr>
              <a:t>meetings, 
negotiations</a:t>
            </a:r>
            <a:r>
              <a:rPr lang="ru-RU" sz="2400" dirty="0"/>
              <a:t>,</a:t>
            </a:r>
            <a:r>
              <a:rPr lang="en-US" sz="2400" dirty="0">
                <a:latin typeface="AngryBirds" pitchFamily="2" charset="0"/>
              </a:rPr>
              <a:t>press conference</a:t>
            </a:r>
            <a:r>
              <a:rPr lang="ru-RU" sz="2400" dirty="0"/>
              <a:t>, </a:t>
            </a:r>
            <a:r>
              <a:rPr lang="en-US" sz="2400" dirty="0">
                <a:latin typeface="AngryBirds" pitchFamily="2" charset="0"/>
              </a:rPr>
              <a:t>briefing</a:t>
            </a:r>
            <a:r>
              <a:rPr lang="ru-RU" sz="2400" dirty="0"/>
              <a:t>, </a:t>
            </a:r>
            <a:r>
              <a:rPr lang="en-US" sz="2400" dirty="0">
                <a:latin typeface="AngryBirds" pitchFamily="2" charset="0"/>
              </a:rPr>
              <a:t>presentation</a:t>
            </a:r>
            <a:r>
              <a:rPr lang="ru-RU" sz="2400" dirty="0"/>
              <a:t>, </a:t>
            </a:r>
            <a:r>
              <a:rPr lang="en-US" sz="2400" dirty="0">
                <a:latin typeface="AngryBirds" pitchFamily="2" charset="0"/>
              </a:rPr>
              <a:t>admission on personal matters</a:t>
            </a:r>
            <a:endParaRPr lang="ru-RU" sz="2400" dirty="0"/>
          </a:p>
          <a:p>
            <a:pPr marL="514350" indent="-514350" algn="just" eaLnBrk="1" fontAlgn="auto" hangingPunct="1">
              <a:spcAft>
                <a:spcPts val="0"/>
              </a:spcAft>
              <a:buFont typeface="Wingdings 2" pitchFamily="18" charset="2"/>
              <a:buAutoNum type="arabicPeriod"/>
              <a:defRPr/>
            </a:pPr>
            <a:endParaRPr lang="ru-RU" sz="2500" cap="none" dirty="0">
              <a:solidFill>
                <a:schemeClr val="tx1"/>
              </a:solidFill>
            </a:endParaRPr>
          </a:p>
        </p:txBody>
      </p:sp>
      <p:sp>
        <p:nvSpPr>
          <p:cNvPr id="33795" name="Заголовок 5"/>
          <p:cNvSpPr>
            <a:spLocks noGrp="1"/>
          </p:cNvSpPr>
          <p:nvPr>
            <p:ph type="ctrTitle"/>
          </p:nvPr>
        </p:nvSpPr>
        <p:spPr/>
        <p:txBody>
          <a:bodyPr/>
          <a:lstStyle/>
          <a:p>
            <a:pPr eaLnBrk="1" hangingPunct="1"/>
            <a:r>
              <a:rPr lang="en-US" sz="6000" dirty="0"/>
              <a:t>Homework
</a:t>
            </a:r>
            <a:endParaRPr lang="ru-RU" sz="6000" dirty="0"/>
          </a:p>
        </p:txBody>
      </p:sp>
    </p:spTree>
    <p:extLst>
      <p:ext uri="{BB962C8B-B14F-4D97-AF65-F5344CB8AC3E}">
        <p14:creationId xmlns:p14="http://schemas.microsoft.com/office/powerpoint/2010/main" val="885518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p:txBody>
          <a:bodyPr/>
          <a:lstStyle/>
          <a:p>
            <a:pPr marL="342900" indent="-342900">
              <a:defRPr/>
            </a:pPr>
            <a:r>
              <a:rPr lang="ru-RU" sz="3500" dirty="0"/>
              <a:t>1. </a:t>
            </a:r>
            <a:r>
              <a:rPr lang="en-US" sz="3500" dirty="0"/>
              <a:t>Types of communication</a:t>
            </a:r>
            <a:r>
              <a:rPr lang="ru-RU" sz="3500" dirty="0"/>
              <a:t>. </a:t>
            </a:r>
          </a:p>
        </p:txBody>
      </p:sp>
      <p:sp>
        <p:nvSpPr>
          <p:cNvPr id="14339" name="Содержимое 2"/>
          <p:cNvSpPr>
            <a:spLocks noGrp="1"/>
          </p:cNvSpPr>
          <p:nvPr>
            <p:ph sz="half" idx="1"/>
          </p:nvPr>
        </p:nvSpPr>
        <p:spPr>
          <a:xfrm>
            <a:off x="301752" y="1268760"/>
            <a:ext cx="4038600" cy="4784568"/>
          </a:xfrm>
        </p:spPr>
        <p:txBody>
          <a:bodyPr/>
          <a:lstStyle/>
          <a:p>
            <a:pPr eaLnBrk="1" hangingPunct="1"/>
            <a:r>
              <a:rPr lang="en-US" b="1" dirty="0"/>
              <a:t>Verbal communication </a:t>
            </a:r>
            <a:r>
              <a:rPr lang="ru-RU" dirty="0"/>
              <a:t>– </a:t>
            </a:r>
            <a:r>
              <a:rPr lang="en-US" dirty="0"/>
              <a:t>verbal transfer of information, which can take place in two main forms: </a:t>
            </a:r>
            <a:r>
              <a:rPr lang="en-US" b="1" dirty="0"/>
              <a:t>oral and written</a:t>
            </a:r>
            <a:endParaRPr lang="ru-RU" b="1" i="1" dirty="0"/>
          </a:p>
          <a:p>
            <a:pPr eaLnBrk="1" hangingPunct="1"/>
            <a:r>
              <a:rPr lang="en-US" dirty="0"/>
              <a:t>Speech activities: </a:t>
            </a:r>
            <a:r>
              <a:rPr lang="en-US" b="1" dirty="0"/>
              <a:t>speaking, listening, writing and reading</a:t>
            </a:r>
            <a:r>
              <a:rPr lang="en-US" dirty="0"/>
              <a:t>
</a:t>
            </a:r>
            <a:endParaRPr lang="ru-RU" sz="2000" b="1" i="1" dirty="0"/>
          </a:p>
        </p:txBody>
      </p:sp>
      <p:sp>
        <p:nvSpPr>
          <p:cNvPr id="2" name="Объект 1"/>
          <p:cNvSpPr>
            <a:spLocks noGrp="1"/>
          </p:cNvSpPr>
          <p:nvPr>
            <p:ph sz="half" idx="2"/>
          </p:nvPr>
        </p:nvSpPr>
        <p:spPr>
          <a:xfrm>
            <a:off x="4800600" y="1268760"/>
            <a:ext cx="4038600" cy="4784568"/>
          </a:xfrm>
        </p:spPr>
        <p:txBody>
          <a:bodyPr/>
          <a:lstStyle/>
          <a:p>
            <a:r>
              <a:rPr lang="en-US" b="1" dirty="0"/>
              <a:t>Non-verbal communication </a:t>
            </a:r>
            <a:r>
              <a:rPr lang="ru-RU" dirty="0"/>
              <a:t>– </a:t>
            </a:r>
            <a:r>
              <a:rPr lang="en-US" dirty="0"/>
              <a:t>it is the exchange of non-verbal messages, as well as their interpretation.
Includes: </a:t>
            </a:r>
            <a:r>
              <a:rPr lang="en-US" sz="2000" b="1" i="1" dirty="0"/>
              <a:t>optic-kinetic system, para- and </a:t>
            </a:r>
            <a:r>
              <a:rPr lang="en-US" sz="2000" b="1" i="1" dirty="0" err="1"/>
              <a:t>extralinguistics</a:t>
            </a:r>
            <a:r>
              <a:rPr lang="en-US" sz="2000" b="1" i="1" dirty="0"/>
              <a:t>, the organization of space and time of the communication process, visual contact
</a:t>
            </a:r>
            <a:r>
              <a:rPr lang="ru-RU" sz="2000" b="1" i="1" dirty="0"/>
              <a:t>(</a:t>
            </a:r>
            <a:r>
              <a:rPr lang="en-US" sz="2000" b="1" i="1" dirty="0"/>
              <a:t>gestures, facial expressions, </a:t>
            </a:r>
            <a:r>
              <a:rPr lang="en-US" sz="2000" b="1" i="1" dirty="0" err="1"/>
              <a:t>pantomimics</a:t>
            </a:r>
            <a:r>
              <a:rPr lang="ru-RU" sz="2000" b="1" i="1" dirty="0"/>
              <a:t>)</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p:txBody>
          <a:bodyPr/>
          <a:lstStyle/>
          <a:p>
            <a:pPr marL="342900" indent="-342900">
              <a:defRPr/>
            </a:pPr>
            <a:r>
              <a:rPr lang="ru-RU" sz="3500" dirty="0"/>
              <a:t>1</a:t>
            </a:r>
            <a:r>
              <a:rPr lang="en-US" sz="3500" dirty="0"/>
              <a:t>. Types of communication. </a:t>
            </a:r>
            <a:endParaRPr lang="ru-RU" sz="3500" dirty="0"/>
          </a:p>
        </p:txBody>
      </p:sp>
      <p:sp>
        <p:nvSpPr>
          <p:cNvPr id="14339" name="Содержимое 2"/>
          <p:cNvSpPr>
            <a:spLocks noGrp="1"/>
          </p:cNvSpPr>
          <p:nvPr>
            <p:ph sz="half" idx="1"/>
          </p:nvPr>
        </p:nvSpPr>
        <p:spPr>
          <a:xfrm>
            <a:off x="301752" y="1268760"/>
            <a:ext cx="4038600" cy="4784568"/>
          </a:xfrm>
        </p:spPr>
        <p:txBody>
          <a:bodyPr/>
          <a:lstStyle/>
          <a:p>
            <a:pPr marL="0" indent="0" algn="ctr" eaLnBrk="1" hangingPunct="1">
              <a:buNone/>
            </a:pPr>
            <a:r>
              <a:rPr lang="en-US" sz="2800" b="1" dirty="0"/>
              <a:t>Non-verbal communication science:</a:t>
            </a:r>
            <a:endParaRPr lang="ru-RU" sz="2800" b="1" dirty="0"/>
          </a:p>
          <a:p>
            <a:pPr eaLnBrk="1" hangingPunct="1">
              <a:buFont typeface="Wingdings" pitchFamily="2" charset="2"/>
              <a:buChar char="Ø"/>
            </a:pPr>
            <a:r>
              <a:rPr lang="en-US" b="1" i="1" dirty="0" err="1"/>
              <a:t>Kinesika</a:t>
            </a:r>
            <a:endParaRPr lang="ru-RU" b="1" i="1" dirty="0"/>
          </a:p>
          <a:p>
            <a:pPr eaLnBrk="1" hangingPunct="1">
              <a:buFont typeface="Wingdings" pitchFamily="2" charset="2"/>
              <a:buChar char="Ø"/>
            </a:pPr>
            <a:r>
              <a:rPr lang="en-US" b="1" i="1" dirty="0" err="1"/>
              <a:t>Takesika</a:t>
            </a:r>
            <a:r>
              <a:rPr lang="en-US" b="1" i="1" dirty="0"/>
              <a:t> </a:t>
            </a:r>
            <a:r>
              <a:rPr lang="ru-RU" b="1" i="1" dirty="0"/>
              <a:t> (</a:t>
            </a:r>
            <a:r>
              <a:rPr lang="en-US" b="1" i="1" dirty="0" err="1"/>
              <a:t>Haptika</a:t>
            </a:r>
            <a:r>
              <a:rPr lang="ru-RU" b="1" i="1" dirty="0"/>
              <a:t>)</a:t>
            </a:r>
          </a:p>
          <a:p>
            <a:pPr eaLnBrk="1" hangingPunct="1">
              <a:buFont typeface="Wingdings" pitchFamily="2" charset="2"/>
              <a:buChar char="Ø"/>
            </a:pPr>
            <a:r>
              <a:rPr lang="en-US" b="1" i="1" dirty="0" err="1"/>
              <a:t>Sensorika</a:t>
            </a:r>
            <a:r>
              <a:rPr lang="en-US" b="1" i="1" dirty="0"/>
              <a:t>
</a:t>
            </a:r>
            <a:r>
              <a:rPr lang="en-US" b="1" i="1" dirty="0" err="1"/>
              <a:t>Proxemika</a:t>
            </a:r>
            <a:r>
              <a:rPr lang="en-US" b="1" i="1" dirty="0"/>
              <a:t>
</a:t>
            </a:r>
            <a:r>
              <a:rPr lang="en-US" b="1" i="1" dirty="0" err="1"/>
              <a:t>Hronemika</a:t>
            </a:r>
            <a:endParaRPr lang="ru-RU" b="1" i="1" dirty="0"/>
          </a:p>
        </p:txBody>
      </p:sp>
      <p:sp>
        <p:nvSpPr>
          <p:cNvPr id="2" name="Объект 1"/>
          <p:cNvSpPr>
            <a:spLocks noGrp="1"/>
          </p:cNvSpPr>
          <p:nvPr>
            <p:ph sz="half" idx="2"/>
          </p:nvPr>
        </p:nvSpPr>
        <p:spPr>
          <a:xfrm>
            <a:off x="4716016" y="1268760"/>
            <a:ext cx="4123184" cy="4784568"/>
          </a:xfrm>
        </p:spPr>
        <p:txBody>
          <a:bodyPr/>
          <a:lstStyle/>
          <a:p>
            <a:pPr marL="0" indent="0" algn="ctr" eaLnBrk="1" hangingPunct="1">
              <a:buNone/>
            </a:pPr>
            <a:r>
              <a:rPr lang="en-US" b="1" i="1" dirty="0" err="1"/>
              <a:t>Kinesika</a:t>
            </a:r>
            <a:endParaRPr lang="ru-RU" b="1" i="1" dirty="0"/>
          </a:p>
          <a:p>
            <a:pPr marL="0" indent="0">
              <a:buNone/>
            </a:pPr>
            <a:r>
              <a:rPr lang="en-US" dirty="0"/>
              <a:t>Levels of information reported through postures and gestures:
</a:t>
            </a:r>
            <a:r>
              <a:rPr lang="en-US" b="1" dirty="0"/>
              <a:t>Level 1</a:t>
            </a:r>
            <a:r>
              <a:rPr lang="ru-RU" b="1" dirty="0"/>
              <a:t> </a:t>
            </a:r>
            <a:r>
              <a:rPr lang="ru-RU" dirty="0"/>
              <a:t>– </a:t>
            </a:r>
            <a:r>
              <a:rPr lang="en-US" dirty="0"/>
              <a:t>this information about the nature of the interlocutor</a:t>
            </a:r>
            <a:endParaRPr lang="ru-RU" dirty="0"/>
          </a:p>
          <a:p>
            <a:pPr marL="0" indent="0">
              <a:buNone/>
            </a:pPr>
            <a:r>
              <a:rPr lang="en-US" b="1" dirty="0"/>
              <a:t>Level 2 </a:t>
            </a:r>
            <a:r>
              <a:rPr lang="ru-RU" dirty="0"/>
              <a:t>– </a:t>
            </a:r>
            <a:r>
              <a:rPr lang="en-US" dirty="0"/>
              <a:t>it's an emotional state of a person
</a:t>
            </a:r>
            <a:r>
              <a:rPr lang="en-US" b="1" dirty="0"/>
              <a:t>Level 3 </a:t>
            </a:r>
            <a:r>
              <a:rPr lang="ru-RU" dirty="0"/>
              <a:t>–</a:t>
            </a:r>
            <a:r>
              <a:rPr lang="ru-RU" b="1" dirty="0"/>
              <a:t> </a:t>
            </a:r>
            <a:r>
              <a:rPr lang="en-US" dirty="0"/>
              <a:t>it's a relationship to the interlocutor</a:t>
            </a:r>
            <a:endParaRPr lang="ru-RU" b="1" dirty="0"/>
          </a:p>
        </p:txBody>
      </p:sp>
    </p:spTree>
    <p:extLst>
      <p:ext uri="{BB962C8B-B14F-4D97-AF65-F5344CB8AC3E}">
        <p14:creationId xmlns:p14="http://schemas.microsoft.com/office/powerpoint/2010/main" val="1621633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p:txBody>
          <a:bodyPr/>
          <a:lstStyle/>
          <a:p>
            <a:pPr marL="342900" indent="-342900">
              <a:defRPr/>
            </a:pPr>
            <a:r>
              <a:rPr lang="ru-RU" sz="3500" dirty="0"/>
              <a:t>1. </a:t>
            </a:r>
            <a:r>
              <a:rPr lang="en-US" sz="3500" dirty="0"/>
              <a:t>Types of communication</a:t>
            </a:r>
            <a:r>
              <a:rPr lang="ru-RU" sz="3500" dirty="0"/>
              <a:t>. </a:t>
            </a:r>
          </a:p>
        </p:txBody>
      </p:sp>
      <p:sp>
        <p:nvSpPr>
          <p:cNvPr id="14339" name="Содержимое 2"/>
          <p:cNvSpPr>
            <a:spLocks noGrp="1"/>
          </p:cNvSpPr>
          <p:nvPr>
            <p:ph sz="half" idx="1"/>
          </p:nvPr>
        </p:nvSpPr>
        <p:spPr>
          <a:xfrm>
            <a:off x="301752" y="1268760"/>
            <a:ext cx="4038600" cy="4784568"/>
          </a:xfrm>
        </p:spPr>
        <p:txBody>
          <a:bodyPr/>
          <a:lstStyle/>
          <a:p>
            <a:pPr eaLnBrk="1" hangingPunct="1">
              <a:buFont typeface="Wingdings" pitchFamily="2" charset="2"/>
              <a:buChar char="Ø"/>
            </a:pPr>
            <a:r>
              <a:rPr lang="en-US" b="1" i="1" dirty="0" err="1"/>
              <a:t>Takesika</a:t>
            </a:r>
            <a:r>
              <a:rPr lang="en-US" b="1" i="1" dirty="0"/>
              <a:t> </a:t>
            </a:r>
            <a:r>
              <a:rPr lang="ru-RU" b="1" i="1" dirty="0"/>
              <a:t> (</a:t>
            </a:r>
            <a:r>
              <a:rPr lang="en-US" b="1" i="1" dirty="0" err="1"/>
              <a:t>Haptika</a:t>
            </a:r>
            <a:r>
              <a:rPr lang="ru-RU" b="1" i="1" dirty="0"/>
              <a:t>)</a:t>
            </a:r>
          </a:p>
          <a:p>
            <a:pPr marL="0" indent="0" algn="ctr" eaLnBrk="1" hangingPunct="1">
              <a:buNone/>
            </a:pPr>
            <a:endParaRPr lang="ru-RU" b="1" i="1" dirty="0"/>
          </a:p>
          <a:p>
            <a:pPr marL="0" indent="0" eaLnBrk="1" hangingPunct="1">
              <a:buNone/>
            </a:pPr>
            <a:r>
              <a:rPr lang="en-US" dirty="0"/>
              <a:t>Basic types of touches</a:t>
            </a:r>
            <a:r>
              <a:rPr lang="ru-RU" dirty="0"/>
              <a:t>:</a:t>
            </a:r>
          </a:p>
          <a:p>
            <a:pPr marL="457200" indent="-457200" eaLnBrk="1" hangingPunct="1">
              <a:buFont typeface="+mj-lt"/>
              <a:buAutoNum type="arabicPeriod"/>
            </a:pPr>
            <a:r>
              <a:rPr lang="en-US" dirty="0"/>
              <a:t>Professional
Ritual</a:t>
            </a:r>
            <a:endParaRPr lang="ru-RU" dirty="0"/>
          </a:p>
          <a:p>
            <a:pPr marL="457200" indent="-457200" eaLnBrk="1" hangingPunct="1">
              <a:buFont typeface="+mj-lt"/>
              <a:buAutoNum type="arabicPeriod"/>
            </a:pPr>
            <a:r>
              <a:rPr lang="en-US" dirty="0"/>
              <a:t>Friendly
Love</a:t>
            </a:r>
            <a:endParaRPr lang="ru-RU" dirty="0"/>
          </a:p>
        </p:txBody>
      </p:sp>
      <p:sp>
        <p:nvSpPr>
          <p:cNvPr id="2" name="Объект 1"/>
          <p:cNvSpPr>
            <a:spLocks noGrp="1"/>
          </p:cNvSpPr>
          <p:nvPr>
            <p:ph sz="half" idx="2"/>
          </p:nvPr>
        </p:nvSpPr>
        <p:spPr>
          <a:xfrm>
            <a:off x="4800600" y="1268760"/>
            <a:ext cx="4038600" cy="4784568"/>
          </a:xfrm>
        </p:spPr>
        <p:txBody>
          <a:bodyPr/>
          <a:lstStyle/>
          <a:p>
            <a:pPr marL="0" indent="0" algn="ctr">
              <a:buNone/>
            </a:pPr>
            <a:r>
              <a:rPr lang="en-US" b="1" i="1" dirty="0" err="1"/>
              <a:t>Sensorika</a:t>
            </a:r>
            <a:r>
              <a:rPr lang="ru-RU" b="1" i="1" dirty="0"/>
              <a:t> </a:t>
            </a:r>
            <a:endParaRPr lang="en-US" b="1" i="1" dirty="0"/>
          </a:p>
          <a:p>
            <a:pPr marL="0" indent="0" algn="ctr">
              <a:buNone/>
            </a:pPr>
            <a:r>
              <a:rPr lang="en-US" b="1" i="1" dirty="0"/>
              <a:t>(sensory perceptions)
</a:t>
            </a:r>
            <a:endParaRPr lang="ru-RU" b="1" i="1" dirty="0"/>
          </a:p>
          <a:p>
            <a:pPr marL="457200" indent="-457200">
              <a:buFont typeface="+mj-lt"/>
              <a:buAutoNum type="arabicPeriod"/>
            </a:pPr>
            <a:r>
              <a:rPr lang="en-US" dirty="0"/>
              <a:t>Smells
Eye contact</a:t>
            </a:r>
            <a:endParaRPr lang="ru-RU" dirty="0"/>
          </a:p>
          <a:p>
            <a:pPr marL="457200" indent="-457200">
              <a:buFont typeface="+mj-lt"/>
              <a:buAutoNum type="arabicPeriod"/>
            </a:pPr>
            <a:r>
              <a:rPr lang="en-US" dirty="0"/>
              <a:t>Touch</a:t>
            </a:r>
            <a:endParaRPr lang="ru-RU" b="1" dirty="0"/>
          </a:p>
        </p:txBody>
      </p:sp>
    </p:spTree>
    <p:extLst>
      <p:ext uri="{BB962C8B-B14F-4D97-AF65-F5344CB8AC3E}">
        <p14:creationId xmlns:p14="http://schemas.microsoft.com/office/powerpoint/2010/main" val="2651684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p:txBody>
          <a:bodyPr/>
          <a:lstStyle/>
          <a:p>
            <a:pPr marL="342900" indent="-342900">
              <a:defRPr/>
            </a:pPr>
            <a:r>
              <a:rPr lang="ru-RU" sz="3500" dirty="0"/>
              <a:t>1. </a:t>
            </a:r>
            <a:r>
              <a:rPr lang="en-US" sz="3500" dirty="0"/>
              <a:t>Types of communication</a:t>
            </a:r>
            <a:r>
              <a:rPr lang="ru-RU" sz="3500" dirty="0"/>
              <a:t>. </a:t>
            </a:r>
          </a:p>
        </p:txBody>
      </p:sp>
      <p:sp>
        <p:nvSpPr>
          <p:cNvPr id="14339" name="Содержимое 2"/>
          <p:cNvSpPr>
            <a:spLocks noGrp="1"/>
          </p:cNvSpPr>
          <p:nvPr>
            <p:ph sz="half" idx="1"/>
          </p:nvPr>
        </p:nvSpPr>
        <p:spPr>
          <a:xfrm>
            <a:off x="301752" y="1268760"/>
            <a:ext cx="4038600" cy="4784568"/>
          </a:xfrm>
        </p:spPr>
        <p:txBody>
          <a:bodyPr/>
          <a:lstStyle/>
          <a:p>
            <a:pPr marL="0" indent="0" algn="ctr" eaLnBrk="1" hangingPunct="1">
              <a:buNone/>
            </a:pPr>
            <a:r>
              <a:rPr lang="en-US" b="1" i="1" dirty="0" err="1"/>
              <a:t>Proxemika</a:t>
            </a:r>
            <a:r>
              <a:rPr lang="ru-RU" b="1" i="1" dirty="0"/>
              <a:t> </a:t>
            </a:r>
          </a:p>
          <a:p>
            <a:pPr marL="0" indent="0" algn="ctr" eaLnBrk="1" hangingPunct="1">
              <a:buNone/>
            </a:pPr>
            <a:endParaRPr lang="ru-RU" b="1" i="1" dirty="0"/>
          </a:p>
          <a:p>
            <a:pPr marL="0" indent="0" eaLnBrk="1" hangingPunct="1">
              <a:buNone/>
            </a:pPr>
            <a:r>
              <a:rPr lang="en-US" dirty="0"/>
              <a:t>Communication zones</a:t>
            </a:r>
            <a:r>
              <a:rPr lang="ru-RU" dirty="0"/>
              <a:t>:</a:t>
            </a:r>
          </a:p>
          <a:p>
            <a:pPr marL="457200" indent="-457200" eaLnBrk="1" hangingPunct="1">
              <a:buFont typeface="+mj-lt"/>
              <a:buAutoNum type="arabicPeriod"/>
            </a:pPr>
            <a:r>
              <a:rPr lang="en-US" dirty="0"/>
              <a:t>Intimate</a:t>
            </a:r>
            <a:r>
              <a:rPr lang="ru-RU" dirty="0"/>
              <a:t> (0-45 с</a:t>
            </a:r>
            <a:r>
              <a:rPr lang="en-US" dirty="0"/>
              <a:t>m</a:t>
            </a:r>
            <a:r>
              <a:rPr lang="ru-RU" dirty="0"/>
              <a:t>)</a:t>
            </a:r>
          </a:p>
          <a:p>
            <a:pPr marL="457200" indent="-457200" eaLnBrk="1" hangingPunct="1">
              <a:buFont typeface="+mj-lt"/>
              <a:buAutoNum type="arabicPeriod"/>
            </a:pPr>
            <a:r>
              <a:rPr lang="en-US" dirty="0"/>
              <a:t>Personal or personal </a:t>
            </a:r>
            <a:r>
              <a:rPr lang="ru-RU" dirty="0"/>
              <a:t>(45-120 </a:t>
            </a:r>
            <a:r>
              <a:rPr lang="en-US" dirty="0"/>
              <a:t>cm</a:t>
            </a:r>
            <a:r>
              <a:rPr lang="ru-RU" dirty="0"/>
              <a:t>)</a:t>
            </a:r>
          </a:p>
          <a:p>
            <a:pPr marL="457200" indent="-457200" eaLnBrk="1" hangingPunct="1">
              <a:buFont typeface="+mj-lt"/>
              <a:buAutoNum type="arabicPeriod"/>
            </a:pPr>
            <a:r>
              <a:rPr lang="en-US" dirty="0"/>
              <a:t>Social</a:t>
            </a:r>
            <a:r>
              <a:rPr lang="ru-RU" dirty="0"/>
              <a:t> (120-400</a:t>
            </a:r>
            <a:r>
              <a:rPr lang="en-US" dirty="0"/>
              <a:t> cm</a:t>
            </a:r>
            <a:r>
              <a:rPr lang="ru-RU" dirty="0"/>
              <a:t>)</a:t>
            </a:r>
          </a:p>
          <a:p>
            <a:pPr marL="457200" indent="-457200" eaLnBrk="1" hangingPunct="1">
              <a:buFont typeface="+mj-lt"/>
              <a:buAutoNum type="arabicPeriod"/>
            </a:pPr>
            <a:r>
              <a:rPr lang="en-US" dirty="0"/>
              <a:t>Public</a:t>
            </a:r>
            <a:r>
              <a:rPr lang="ru-RU" dirty="0"/>
              <a:t> (400 -750 </a:t>
            </a:r>
            <a:r>
              <a:rPr lang="en-US" dirty="0"/>
              <a:t>cm</a:t>
            </a:r>
            <a:r>
              <a:rPr lang="ru-RU" dirty="0"/>
              <a:t>)</a:t>
            </a:r>
          </a:p>
        </p:txBody>
      </p:sp>
      <p:sp>
        <p:nvSpPr>
          <p:cNvPr id="2" name="Объект 1"/>
          <p:cNvSpPr>
            <a:spLocks noGrp="1"/>
          </p:cNvSpPr>
          <p:nvPr>
            <p:ph sz="half" idx="2"/>
          </p:nvPr>
        </p:nvSpPr>
        <p:spPr>
          <a:xfrm>
            <a:off x="4800600" y="1268760"/>
            <a:ext cx="4038600" cy="4784568"/>
          </a:xfrm>
        </p:spPr>
        <p:txBody>
          <a:bodyPr/>
          <a:lstStyle/>
          <a:p>
            <a:pPr marL="0" indent="0" algn="ctr">
              <a:buNone/>
            </a:pPr>
            <a:r>
              <a:rPr lang="en-US" b="1" i="1" dirty="0" err="1"/>
              <a:t>Hronemika</a:t>
            </a:r>
            <a:endParaRPr lang="ru-RU" b="1" i="1" dirty="0"/>
          </a:p>
          <a:p>
            <a:pPr marL="0" indent="0">
              <a:buNone/>
            </a:pPr>
            <a:r>
              <a:rPr lang="en-US" dirty="0"/>
              <a:t>Using time in non-verbal communication
</a:t>
            </a:r>
            <a:endParaRPr lang="ru-RU" dirty="0"/>
          </a:p>
        </p:txBody>
      </p:sp>
    </p:spTree>
    <p:extLst>
      <p:ext uri="{BB962C8B-B14F-4D97-AF65-F5344CB8AC3E}">
        <p14:creationId xmlns:p14="http://schemas.microsoft.com/office/powerpoint/2010/main" val="1405185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301625" y="228600"/>
            <a:ext cx="8534400" cy="608112"/>
          </a:xfrm>
        </p:spPr>
        <p:txBody>
          <a:bodyPr/>
          <a:lstStyle/>
          <a:p>
            <a:pPr marL="342900" indent="-342900">
              <a:defRPr/>
            </a:pPr>
            <a:r>
              <a:rPr lang="ru-RU" sz="3500" dirty="0"/>
              <a:t>2. </a:t>
            </a:r>
            <a:r>
              <a:rPr lang="en-US" sz="3500" dirty="0"/>
              <a:t>Forms of communication</a:t>
            </a:r>
            <a:r>
              <a:rPr lang="ru-RU" sz="3500" dirty="0"/>
              <a:t>. </a:t>
            </a:r>
          </a:p>
        </p:txBody>
      </p:sp>
      <p:sp>
        <p:nvSpPr>
          <p:cNvPr id="14339" name="Содержимое 2"/>
          <p:cNvSpPr>
            <a:spLocks noGrp="1"/>
          </p:cNvSpPr>
          <p:nvPr>
            <p:ph sz="quarter" idx="1"/>
          </p:nvPr>
        </p:nvSpPr>
        <p:spPr>
          <a:xfrm>
            <a:off x="301625" y="1527175"/>
            <a:ext cx="8504238" cy="4572000"/>
          </a:xfrm>
        </p:spPr>
        <p:txBody>
          <a:bodyPr/>
          <a:lstStyle/>
          <a:p>
            <a:pPr eaLnBrk="1" hangingPunct="1"/>
            <a:r>
              <a:rPr lang="en-US" sz="3000" dirty="0"/>
              <a:t>Dialogue
Discussion
Conversation
Meetings, meetings
Negotiations
Press conference
Briefing
Presentation
Admission on personal matters</a:t>
            </a:r>
            <a:endParaRPr lang="ru-RU" sz="3000" dirty="0"/>
          </a:p>
        </p:txBody>
      </p:sp>
    </p:spTree>
    <p:extLst>
      <p:ext uri="{BB962C8B-B14F-4D97-AF65-F5344CB8AC3E}">
        <p14:creationId xmlns:p14="http://schemas.microsoft.com/office/powerpoint/2010/main" val="1990964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301625" y="228600"/>
            <a:ext cx="8534400" cy="608112"/>
          </a:xfrm>
        </p:spPr>
        <p:txBody>
          <a:bodyPr/>
          <a:lstStyle/>
          <a:p>
            <a:pPr marL="342900" indent="-342900">
              <a:defRPr/>
            </a:pPr>
            <a:r>
              <a:rPr lang="ru-RU" sz="3500" dirty="0"/>
              <a:t>3. </a:t>
            </a:r>
            <a:r>
              <a:rPr lang="en-US" sz="3500" dirty="0"/>
              <a:t>Levels of communication</a:t>
            </a:r>
            <a:r>
              <a:rPr lang="ru-RU" sz="3500" dirty="0"/>
              <a:t>. </a:t>
            </a:r>
          </a:p>
        </p:txBody>
      </p:sp>
      <p:sp>
        <p:nvSpPr>
          <p:cNvPr id="14339" name="Содержимое 2"/>
          <p:cNvSpPr>
            <a:spLocks noGrp="1"/>
          </p:cNvSpPr>
          <p:nvPr>
            <p:ph sz="quarter" idx="1"/>
          </p:nvPr>
        </p:nvSpPr>
        <p:spPr>
          <a:xfrm>
            <a:off x="301625" y="1527175"/>
            <a:ext cx="8504238" cy="4572000"/>
          </a:xfrm>
        </p:spPr>
        <p:txBody>
          <a:bodyPr/>
          <a:lstStyle/>
          <a:p>
            <a:pPr marL="0" indent="0" algn="just" eaLnBrk="1" hangingPunct="1">
              <a:buNone/>
            </a:pPr>
            <a:r>
              <a:rPr lang="ru-RU" sz="3000" dirty="0"/>
              <a:t>	</a:t>
            </a:r>
            <a:r>
              <a:rPr lang="en-US" sz="3600" dirty="0"/>
              <a:t>Information</a:t>
            </a:r>
            <a:r>
              <a:rPr lang="ru-RU" sz="3600" dirty="0"/>
              <a:t>:</a:t>
            </a:r>
          </a:p>
          <a:p>
            <a:pPr algn="just" eaLnBrk="1" hangingPunct="1"/>
            <a:r>
              <a:rPr lang="en-US" sz="3600" dirty="0"/>
              <a:t>Meaningful</a:t>
            </a:r>
            <a:r>
              <a:rPr lang="ru-RU" sz="3600" dirty="0"/>
              <a:t> (10%)</a:t>
            </a:r>
          </a:p>
          <a:p>
            <a:pPr algn="just" eaLnBrk="1" hangingPunct="1"/>
            <a:r>
              <a:rPr lang="en-US" sz="3600" dirty="0"/>
              <a:t>Evaluation </a:t>
            </a:r>
            <a:r>
              <a:rPr lang="ru-RU" sz="3600" dirty="0"/>
              <a:t>(90%)</a:t>
            </a:r>
          </a:p>
          <a:p>
            <a:pPr marL="0" indent="0" algn="just" eaLnBrk="1" hangingPunct="1">
              <a:buNone/>
            </a:pPr>
            <a:r>
              <a:rPr lang="ru-RU" sz="3600" dirty="0"/>
              <a:t>	</a:t>
            </a:r>
          </a:p>
        </p:txBody>
      </p:sp>
    </p:spTree>
    <p:extLst>
      <p:ext uri="{BB962C8B-B14F-4D97-AF65-F5344CB8AC3E}">
        <p14:creationId xmlns:p14="http://schemas.microsoft.com/office/powerpoint/2010/main" val="2220196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301625" y="228600"/>
            <a:ext cx="8534400" cy="608112"/>
          </a:xfrm>
        </p:spPr>
        <p:txBody>
          <a:bodyPr/>
          <a:lstStyle/>
          <a:p>
            <a:pPr marL="342900" indent="-342900">
              <a:defRPr/>
            </a:pPr>
            <a:r>
              <a:rPr lang="ru-RU" sz="3500" dirty="0"/>
              <a:t>3. </a:t>
            </a:r>
            <a:r>
              <a:rPr lang="en-US" sz="3500" dirty="0"/>
              <a:t>Levels of communication</a:t>
            </a:r>
            <a:r>
              <a:rPr lang="ru-RU" sz="3500" dirty="0"/>
              <a:t>. </a:t>
            </a:r>
          </a:p>
        </p:txBody>
      </p:sp>
      <p:sp>
        <p:nvSpPr>
          <p:cNvPr id="14339" name="Содержимое 2"/>
          <p:cNvSpPr>
            <a:spLocks noGrp="1"/>
          </p:cNvSpPr>
          <p:nvPr>
            <p:ph sz="quarter" idx="1"/>
          </p:nvPr>
        </p:nvSpPr>
        <p:spPr>
          <a:xfrm>
            <a:off x="301625" y="1527175"/>
            <a:ext cx="8504238" cy="4572000"/>
          </a:xfrm>
        </p:spPr>
        <p:txBody>
          <a:bodyPr/>
          <a:lstStyle/>
          <a:p>
            <a:pPr marL="0" indent="0" algn="just" eaLnBrk="1" hangingPunct="1">
              <a:buNone/>
            </a:pPr>
            <a:r>
              <a:rPr lang="ru-RU" sz="3000" dirty="0"/>
              <a:t>	</a:t>
            </a:r>
            <a:r>
              <a:rPr lang="en-US" sz="3200" b="1" dirty="0"/>
              <a:t>Transmission levels</a:t>
            </a:r>
            <a:r>
              <a:rPr lang="ru-RU" sz="3200" b="1" dirty="0"/>
              <a:t>:</a:t>
            </a:r>
          </a:p>
          <a:p>
            <a:pPr marL="0" indent="0">
              <a:buNone/>
            </a:pPr>
            <a:r>
              <a:rPr lang="ru-RU" sz="3200" b="1" dirty="0"/>
              <a:t>1. </a:t>
            </a:r>
            <a:r>
              <a:rPr lang="en-US" sz="3200" b="1" dirty="0"/>
              <a:t>Semiotic level </a:t>
            </a:r>
            <a:r>
              <a:rPr lang="ru-RU" sz="3200" dirty="0"/>
              <a:t>- (</a:t>
            </a:r>
            <a:r>
              <a:rPr lang="en-US" sz="3200" dirty="0"/>
              <a:t>Transfer information with signs)</a:t>
            </a:r>
            <a:r>
              <a:rPr lang="ru-RU" sz="3200" dirty="0"/>
              <a:t>. </a:t>
            </a:r>
          </a:p>
          <a:p>
            <a:pPr marL="0" indent="0">
              <a:buNone/>
            </a:pPr>
            <a:r>
              <a:rPr lang="en-US" sz="3200" dirty="0"/>
              <a:t>Views of The Pier Signs</a:t>
            </a:r>
            <a:r>
              <a:rPr lang="ru-RU" sz="3200" dirty="0"/>
              <a:t>:</a:t>
            </a:r>
          </a:p>
          <a:p>
            <a:pPr lvl="0"/>
            <a:r>
              <a:rPr lang="en-US" sz="3200" dirty="0"/>
              <a:t>Signs that denote an object</a:t>
            </a:r>
            <a:r>
              <a:rPr lang="ru-RU" sz="3200" dirty="0"/>
              <a:t>; </a:t>
            </a:r>
          </a:p>
          <a:p>
            <a:pPr lvl="0"/>
            <a:r>
              <a:rPr lang="en-US" sz="3200" dirty="0"/>
              <a:t>Signs that denote property</a:t>
            </a:r>
            <a:r>
              <a:rPr lang="ru-RU" sz="3200" dirty="0"/>
              <a:t>; </a:t>
            </a:r>
          </a:p>
          <a:p>
            <a:pPr lvl="0"/>
            <a:r>
              <a:rPr lang="en-US" sz="3200" dirty="0"/>
              <a:t>Signs by agreement</a:t>
            </a:r>
            <a:r>
              <a:rPr lang="ru-RU" sz="3200" dirty="0"/>
              <a:t>. </a:t>
            </a:r>
          </a:p>
          <a:p>
            <a:pPr algn="just" eaLnBrk="1" hangingPunct="1"/>
            <a:endParaRPr lang="ru-RU" sz="3000" dirty="0"/>
          </a:p>
        </p:txBody>
      </p:sp>
    </p:spTree>
    <p:extLst>
      <p:ext uri="{BB962C8B-B14F-4D97-AF65-F5344CB8AC3E}">
        <p14:creationId xmlns:p14="http://schemas.microsoft.com/office/powerpoint/2010/main" val="82210248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4216CB7EAD73364A8C08FF5BEECD6A59" ma:contentTypeVersion="0" ma:contentTypeDescription="Создание документа." ma:contentTypeScope="" ma:versionID="b693fa730db6f2d4e0692dd5da85b6a9">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C49D99B-C7BC-4FE8-88DC-6E96CDDA847A}"/>
</file>

<file path=customXml/itemProps2.xml><?xml version="1.0" encoding="utf-8"?>
<ds:datastoreItem xmlns:ds="http://schemas.openxmlformats.org/officeDocument/2006/customXml" ds:itemID="{3F722BA7-C01C-46B1-9EC3-F8E444048C82}"/>
</file>

<file path=customXml/itemProps3.xml><?xml version="1.0" encoding="utf-8"?>
<ds:datastoreItem xmlns:ds="http://schemas.openxmlformats.org/officeDocument/2006/customXml" ds:itemID="{C7ACF197-4DBE-4040-B6E5-10E60E840FA6}"/>
</file>

<file path=docProps/app.xml><?xml version="1.0" encoding="utf-8"?>
<Properties xmlns="http://schemas.openxmlformats.org/officeDocument/2006/extended-properties" xmlns:vt="http://schemas.openxmlformats.org/officeDocument/2006/docPropsVTypes">
  <Template>Civic</Template>
  <TotalTime>871</TotalTime>
  <Words>2212</Words>
  <Application>Microsoft Office PowerPoint</Application>
  <PresentationFormat>Экран (4:3)</PresentationFormat>
  <Paragraphs>229</Paragraphs>
  <Slides>28</Slides>
  <Notes>22</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28</vt:i4>
      </vt:variant>
    </vt:vector>
  </HeadingPairs>
  <TitlesOfParts>
    <vt:vector size="38" baseType="lpstr">
      <vt:lpstr>AngryBirds</vt:lpstr>
      <vt:lpstr>Arial</vt:lpstr>
      <vt:lpstr>Calibri</vt:lpstr>
      <vt:lpstr>Droid Sans</vt:lpstr>
      <vt:lpstr>Georgia</vt:lpstr>
      <vt:lpstr>Symbol</vt:lpstr>
      <vt:lpstr>Times New Roman</vt:lpstr>
      <vt:lpstr>Wingdings</vt:lpstr>
      <vt:lpstr>Wingdings 2</vt:lpstr>
      <vt:lpstr>Официальная</vt:lpstr>
      <vt:lpstr>SOCIAL AND COMMUNICATIVE TECHNOLOGIES IN PROFESSIONAL ACTIVITIES</vt:lpstr>
      <vt:lpstr>Questions of the topic:</vt:lpstr>
      <vt:lpstr>1. Types of communication. </vt:lpstr>
      <vt:lpstr>1. Types of communication. </vt:lpstr>
      <vt:lpstr>1. Types of communication. </vt:lpstr>
      <vt:lpstr>1. Types of communication. </vt:lpstr>
      <vt:lpstr>2. Forms of communication. </vt:lpstr>
      <vt:lpstr>3. Levels of communication. </vt:lpstr>
      <vt:lpstr>3. Levels of communication. </vt:lpstr>
      <vt:lpstr>3. Levels of communication. </vt:lpstr>
      <vt:lpstr>3. Levels of communication. </vt:lpstr>
      <vt:lpstr>3. Levels of communication. </vt:lpstr>
      <vt:lpstr>4. The evolution of communications (from verbal culture to multimedia)
</vt:lpstr>
      <vt:lpstr>FIRST COMMUNICATION REVOLUTION – APPEARANCE OF SPEECH</vt:lpstr>
      <vt:lpstr>FIRST COMMUNICATION REVOLUTION – APPEARANCE OF SPEECH</vt:lpstr>
      <vt:lpstr>APPEARANCE OF SPEECH
</vt:lpstr>
      <vt:lpstr>APPEARANCE OF SPEECH
</vt:lpstr>
      <vt:lpstr>THE SECOND COMMUNICATION REVOLUTION - THE INVENTION OF WRITING
</vt:lpstr>
      <vt:lpstr>THE THIRD COMMUNICATION REVOLUTION - THE INVENTION OF PRINTING
</vt:lpstr>
      <vt:lpstr>INVENTION OF PRINTING
</vt:lpstr>
      <vt:lpstr>INVENTION OF PRINTING
</vt:lpstr>
      <vt:lpstr>INVENTION OF PRINTING
</vt:lpstr>
      <vt:lpstr>INVENTION OF PRINTING
</vt:lpstr>
      <vt:lpstr>THE THIRD COMMUNICATION REVOLUTION - THE INVENTION OF PRINTING
</vt:lpstr>
      <vt:lpstr>THE FOURTH COMMUNICATION REVOLUTION - THE INVENTION OF ELECTRONIC COMMUNICATION
</vt:lpstr>
      <vt:lpstr>THE FIFTH COMMUNICATION REVOLUTION - THE INVENTION OF A PERSONAL COMPUTER
</vt:lpstr>
      <vt:lpstr>Homework
</vt:lpstr>
      <vt:lpstr>Homework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СТАТИСТИКА</dc:title>
  <dc:creator>user</dc:creator>
  <cp:lastModifiedBy>User</cp:lastModifiedBy>
  <cp:revision>102</cp:revision>
  <dcterms:created xsi:type="dcterms:W3CDTF">2010-08-09T03:02:08Z</dcterms:created>
  <dcterms:modified xsi:type="dcterms:W3CDTF">2021-03-02T13:28:32Z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0x0101004216CB7EAD73364A8C08FF5BEECD6A59</vt:lpwstr>
  </property>
</Properties>
</file>